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726" r:id="rId1"/>
  </p:sldMasterIdLst>
  <p:notesMasterIdLst>
    <p:notesMasterId r:id="rId7"/>
  </p:notesMasterIdLst>
  <p:sldIdLst>
    <p:sldId id="256" r:id="rId2"/>
    <p:sldId id="258" r:id="rId3"/>
    <p:sldId id="260" r:id="rId4"/>
    <p:sldId id="261" r:id="rId5"/>
    <p:sldId id="262" r:id="rId6"/>
  </p:sldIdLst>
  <p:sldSz cx="12192000" cy="6858000"/>
  <p:notesSz cx="6858000" cy="9144000"/>
  <p:embeddedFontLst>
    <p:embeddedFont>
      <p:font typeface="Calibri" panose="020F0502020204030204" pitchFamily="34" charset="0"/>
      <p:regular r:id="rId8"/>
      <p:bold r:id="rId9"/>
      <p:italic r:id="rId10"/>
      <p:boldItalic r:id="rId11"/>
    </p:embeddedFont>
    <p:embeddedFont>
      <p:font typeface="Teko-Regular" panose="020B0604020202020204" charset="0"/>
      <p:regular r:id="rId12"/>
    </p:embeddedFont>
  </p:embeddedFontLst>
  <p:defaultTextStyle>
    <a:defPPr>
      <a:defRPr lang="en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BC3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653"/>
    <p:restoredTop sz="94275" autoAdjust="0"/>
  </p:normalViewPr>
  <p:slideViewPr>
    <p:cSldViewPr snapToGrid="0" snapToObjects="1">
      <p:cViewPr varScale="1">
        <p:scale>
          <a:sx n="73" d="100"/>
          <a:sy n="73" d="100"/>
        </p:scale>
        <p:origin x="760" y="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presProps" Target="presProps.xml"/><Relationship Id="rId18" Type="http://schemas.openxmlformats.org/officeDocument/2006/relationships/customXml" Target="../customXml/item1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font" Target="fonts/font5.fntdata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20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font" Target="fonts/font3.fntdata"/><Relationship Id="rId19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lie Lindholm" userId="08f05959-23be-4885-80a8-b37ec18577c8" providerId="ADAL" clId="{60D9A95C-C344-4C99-AB2B-878221B9F7AD}"/>
    <pc:docChg chg="undo custSel modSld">
      <pc:chgData name="Julie Lindholm" userId="08f05959-23be-4885-80a8-b37ec18577c8" providerId="ADAL" clId="{60D9A95C-C344-4C99-AB2B-878221B9F7AD}" dt="2022-03-03T09:11:15.119" v="33" actId="20577"/>
      <pc:docMkLst>
        <pc:docMk/>
      </pc:docMkLst>
      <pc:sldChg chg="modSp mod">
        <pc:chgData name="Julie Lindholm" userId="08f05959-23be-4885-80a8-b37ec18577c8" providerId="ADAL" clId="{60D9A95C-C344-4C99-AB2B-878221B9F7AD}" dt="2022-03-03T09:11:15.119" v="33" actId="20577"/>
        <pc:sldMkLst>
          <pc:docMk/>
          <pc:sldMk cId="2684090185" sldId="256"/>
        </pc:sldMkLst>
        <pc:spChg chg="mod">
          <ac:chgData name="Julie Lindholm" userId="08f05959-23be-4885-80a8-b37ec18577c8" providerId="ADAL" clId="{60D9A95C-C344-4C99-AB2B-878221B9F7AD}" dt="2022-03-03T09:11:15.119" v="33" actId="20577"/>
          <ac:spMkLst>
            <pc:docMk/>
            <pc:sldMk cId="2684090185" sldId="256"/>
            <ac:spMk id="2" creationId="{9263A9A8-69B0-E447-B2DF-27715DB1EC3B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DK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DD82D7-6358-8548-BA45-9AAC0FE1DC5B}" type="datetimeFigureOut">
              <a:rPr lang="en-DK" smtClean="0"/>
              <a:t>03/03/2022</a:t>
            </a:fld>
            <a:endParaRPr lang="en-DK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DK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7B5708-B5F4-5149-91B2-DFC06EF96B09}" type="slidenum">
              <a:rPr lang="en-DK" smtClean="0"/>
              <a:t>‹nr.›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6359009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jwimmerli?utm_source=unsplash&amp;utm_medium=referral&amp;utm_content=creditCopyText" TargetMode="External"/><Relationship Id="rId7" Type="http://schemas.openxmlformats.org/officeDocument/2006/relationships/hyperlink" Target="https://unsplash.com/@lisanto_?utm_source=unsplash&amp;utm_medium=referral&amp;utm_content=creditCopyText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unsplash.com/s/photos/farming?utm_source=unsplash&amp;utm_medium=referral&amp;utm_content=creditCopyText" TargetMode="External"/><Relationship Id="rId5" Type="http://schemas.openxmlformats.org/officeDocument/2006/relationships/hyperlink" Target="https://unsplash.com/@raphaelfyi?utm_source=unsplash&amp;utm_medium=referral&amp;utm_content=creditCopyText" TargetMode="External"/><Relationship Id="rId4" Type="http://schemas.openxmlformats.org/officeDocument/2006/relationships/hyperlink" Target="https://unsplash.com/s/photos/substainable-fish?utm_source=unsplash&amp;utm_medium=referral&amp;utm_content=creditCopyText" TargetMode="Externa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carlesrgm?utm_source=unsplash&amp;utm_medium=referral&amp;utm_content=creditCopyText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unsplash.com/s/photos/fat?utm_source=unsplash&amp;utm_medium=referral&amp;utm_content=creditCopyText" TargetMode="Externa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93/nar/gkab314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Photo by </a:t>
            </a:r>
            <a:r>
              <a:rPr lang="en-US" dirty="0">
                <a:hlinkClick r:id="rId3"/>
              </a:rPr>
              <a:t>jean </a:t>
            </a:r>
            <a:r>
              <a:rPr lang="en-US" dirty="0" err="1">
                <a:hlinkClick r:id="rId3"/>
              </a:rPr>
              <a:t>wimmerlin</a:t>
            </a:r>
            <a:r>
              <a:rPr lang="en-US" dirty="0"/>
              <a:t> on </a:t>
            </a:r>
            <a:r>
              <a:rPr lang="en-US" dirty="0" err="1">
                <a:hlinkClick r:id="rId4"/>
              </a:rPr>
              <a:t>Unsplash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Photo by </a:t>
            </a:r>
            <a:r>
              <a:rPr lang="en-US" dirty="0">
                <a:hlinkClick r:id="rId5"/>
              </a:rPr>
              <a:t>Raphael </a:t>
            </a:r>
            <a:r>
              <a:rPr lang="en-US" dirty="0" err="1">
                <a:hlinkClick r:id="rId5"/>
              </a:rPr>
              <a:t>Rychetsky</a:t>
            </a:r>
            <a:r>
              <a:rPr lang="en-US" dirty="0"/>
              <a:t> on </a:t>
            </a:r>
            <a:r>
              <a:rPr lang="en-US" dirty="0" err="1">
                <a:hlinkClick r:id="rId6"/>
              </a:rPr>
              <a:t>Unsplash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Photo by </a:t>
            </a:r>
            <a:r>
              <a:rPr lang="en-US" dirty="0" err="1">
                <a:hlinkClick r:id="rId7"/>
              </a:rPr>
              <a:t>Lisanto</a:t>
            </a:r>
            <a:r>
              <a:rPr lang="en-US" dirty="0">
                <a:hlinkClick r:id="rId7"/>
              </a:rPr>
              <a:t> </a:t>
            </a:r>
            <a:r>
              <a:rPr lang="en-US" dirty="0" err="1">
                <a:hlinkClick r:id="rId7"/>
              </a:rPr>
              <a:t>李奕良</a:t>
            </a:r>
            <a:r>
              <a:rPr lang="en-US" dirty="0"/>
              <a:t> on </a:t>
            </a:r>
            <a:r>
              <a:rPr lang="en-US" dirty="0" err="1">
                <a:hlinkClick r:id="rId6"/>
              </a:rPr>
              <a:t>Unsplash</a:t>
            </a:r>
            <a:r>
              <a:rPr lang="en-US" dirty="0"/>
              <a:t> 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7B5708-B5F4-5149-91B2-DFC06EF96B09}" type="slidenum">
              <a:rPr lang="en-DK" smtClean="0"/>
              <a:t>2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1073469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Photo by </a:t>
            </a:r>
            <a:r>
              <a:rPr lang="en-US" dirty="0" err="1">
                <a:hlinkClick r:id="rId3"/>
              </a:rPr>
              <a:t>Carles</a:t>
            </a:r>
            <a:r>
              <a:rPr lang="en-US" dirty="0">
                <a:hlinkClick r:id="rId3"/>
              </a:rPr>
              <a:t> </a:t>
            </a:r>
            <a:r>
              <a:rPr lang="en-US" dirty="0" err="1">
                <a:hlinkClick r:id="rId3"/>
              </a:rPr>
              <a:t>Rabada</a:t>
            </a:r>
            <a:r>
              <a:rPr lang="en-US" dirty="0"/>
              <a:t> on </a:t>
            </a:r>
            <a:r>
              <a:rPr lang="en-US" dirty="0" err="1">
                <a:hlinkClick r:id="rId4"/>
              </a:rPr>
              <a:t>Unsplash</a:t>
            </a:r>
            <a:r>
              <a:rPr lang="en-US" dirty="0"/>
              <a:t> </a:t>
            </a:r>
            <a:endParaRPr lang="da-DK" dirty="0"/>
          </a:p>
          <a:p>
            <a:endParaRPr lang="en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7B5708-B5F4-5149-91B2-DFC06EF96B09}" type="slidenum">
              <a:rPr lang="en-DK" smtClean="0"/>
              <a:t>3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8228649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/>
              <a:t>Protein: https://www.rcsb.org/3d-view/1BR4/1</a:t>
            </a:r>
            <a:br>
              <a:rPr lang="da-DK" dirty="0"/>
            </a:br>
            <a:r>
              <a:rPr lang="da-DK" b="0" i="0" dirty="0">
                <a:solidFill>
                  <a:srgbClr val="333333"/>
                </a:solidFill>
                <a:effectLst/>
                <a:latin typeface="Helvetica Neue"/>
              </a:rPr>
              <a:t>Images </a:t>
            </a:r>
            <a:r>
              <a:rPr lang="da-DK" b="0" i="0" dirty="0" err="1">
                <a:solidFill>
                  <a:srgbClr val="333333"/>
                </a:solidFill>
                <a:effectLst/>
                <a:latin typeface="Helvetica Neue"/>
              </a:rPr>
              <a:t>created</a:t>
            </a:r>
            <a:r>
              <a:rPr lang="da-DK" b="0" i="0" dirty="0">
                <a:solidFill>
                  <a:srgbClr val="333333"/>
                </a:solidFill>
                <a:effectLst/>
                <a:latin typeface="Helvetica Neue"/>
              </a:rPr>
              <a:t> </a:t>
            </a:r>
            <a:r>
              <a:rPr lang="da-DK" b="0" i="0" dirty="0" err="1">
                <a:solidFill>
                  <a:srgbClr val="333333"/>
                </a:solidFill>
                <a:effectLst/>
                <a:latin typeface="Helvetica Neue"/>
              </a:rPr>
              <a:t>using</a:t>
            </a:r>
            <a:r>
              <a:rPr lang="da-DK" b="0" i="0" dirty="0">
                <a:solidFill>
                  <a:srgbClr val="333333"/>
                </a:solidFill>
                <a:effectLst/>
                <a:latin typeface="Helvetica Neue"/>
              </a:rPr>
              <a:t> Mol* </a:t>
            </a:r>
            <a:r>
              <a:rPr lang="da-DK" b="0" i="0" dirty="0" err="1">
                <a:solidFill>
                  <a:srgbClr val="333333"/>
                </a:solidFill>
                <a:effectLst/>
                <a:latin typeface="Helvetica Neue"/>
              </a:rPr>
              <a:t>should</a:t>
            </a:r>
            <a:r>
              <a:rPr lang="da-DK" b="0" i="0" dirty="0">
                <a:solidFill>
                  <a:srgbClr val="333333"/>
                </a:solidFill>
                <a:effectLst/>
                <a:latin typeface="Helvetica Neue"/>
              </a:rPr>
              <a:t> </a:t>
            </a:r>
            <a:r>
              <a:rPr lang="da-DK" b="0" i="0" dirty="0" err="1">
                <a:solidFill>
                  <a:srgbClr val="333333"/>
                </a:solidFill>
                <a:effectLst/>
                <a:latin typeface="Helvetica Neue"/>
              </a:rPr>
              <a:t>cite</a:t>
            </a:r>
            <a:r>
              <a:rPr lang="da-DK" b="0" i="0" dirty="0">
                <a:solidFill>
                  <a:srgbClr val="333333"/>
                </a:solidFill>
                <a:effectLst/>
                <a:latin typeface="Helvetica Neue"/>
              </a:rPr>
              <a:t> the PDB ID, the </a:t>
            </a:r>
            <a:r>
              <a:rPr lang="da-DK" b="0" i="0" dirty="0" err="1">
                <a:solidFill>
                  <a:srgbClr val="333333"/>
                </a:solidFill>
                <a:effectLst/>
                <a:latin typeface="Helvetica Neue"/>
              </a:rPr>
              <a:t>corresponding</a:t>
            </a:r>
            <a:r>
              <a:rPr lang="da-DK" b="0" i="0" dirty="0">
                <a:solidFill>
                  <a:srgbClr val="333333"/>
                </a:solidFill>
                <a:effectLst/>
                <a:latin typeface="Helvetica Neue"/>
              </a:rPr>
              <a:t> </a:t>
            </a:r>
            <a:r>
              <a:rPr lang="da-DK" b="0" i="0" dirty="0" err="1">
                <a:solidFill>
                  <a:srgbClr val="333333"/>
                </a:solidFill>
                <a:effectLst/>
                <a:latin typeface="Helvetica Neue"/>
              </a:rPr>
              <a:t>structure</a:t>
            </a:r>
            <a:r>
              <a:rPr lang="da-DK" b="0" i="0" dirty="0">
                <a:solidFill>
                  <a:srgbClr val="333333"/>
                </a:solidFill>
                <a:effectLst/>
                <a:latin typeface="Helvetica Neue"/>
              </a:rPr>
              <a:t> </a:t>
            </a:r>
            <a:r>
              <a:rPr lang="da-DK" b="0" i="0" dirty="0" err="1">
                <a:solidFill>
                  <a:srgbClr val="333333"/>
                </a:solidFill>
                <a:effectLst/>
                <a:latin typeface="Helvetica Neue"/>
              </a:rPr>
              <a:t>publication</a:t>
            </a:r>
            <a:r>
              <a:rPr lang="da-DK" b="0" i="0" dirty="0">
                <a:solidFill>
                  <a:srgbClr val="333333"/>
                </a:solidFill>
                <a:effectLst/>
                <a:latin typeface="Helvetica Neue"/>
              </a:rPr>
              <a:t>, Mol* (D. </a:t>
            </a:r>
            <a:r>
              <a:rPr lang="da-DK" b="0" i="0" dirty="0" err="1">
                <a:solidFill>
                  <a:srgbClr val="333333"/>
                </a:solidFill>
                <a:effectLst/>
                <a:latin typeface="Helvetica Neue"/>
              </a:rPr>
              <a:t>Sehnal</a:t>
            </a:r>
            <a:r>
              <a:rPr lang="da-DK" b="0" i="0" dirty="0">
                <a:solidFill>
                  <a:srgbClr val="333333"/>
                </a:solidFill>
                <a:effectLst/>
                <a:latin typeface="Helvetica Neue"/>
              </a:rPr>
              <a:t>, S. </a:t>
            </a:r>
            <a:r>
              <a:rPr lang="da-DK" b="0" i="0" dirty="0" err="1">
                <a:solidFill>
                  <a:srgbClr val="333333"/>
                </a:solidFill>
                <a:effectLst/>
                <a:latin typeface="Helvetica Neue"/>
              </a:rPr>
              <a:t>Bittrich</a:t>
            </a:r>
            <a:r>
              <a:rPr lang="da-DK" b="0" i="0" dirty="0">
                <a:solidFill>
                  <a:srgbClr val="333333"/>
                </a:solidFill>
                <a:effectLst/>
                <a:latin typeface="Helvetica Neue"/>
              </a:rPr>
              <a:t>, M. </a:t>
            </a:r>
            <a:r>
              <a:rPr lang="da-DK" b="0" i="0" dirty="0" err="1">
                <a:solidFill>
                  <a:srgbClr val="333333"/>
                </a:solidFill>
                <a:effectLst/>
                <a:latin typeface="Helvetica Neue"/>
              </a:rPr>
              <a:t>Deshpande</a:t>
            </a:r>
            <a:r>
              <a:rPr lang="da-DK" b="0" i="0" dirty="0">
                <a:solidFill>
                  <a:srgbClr val="333333"/>
                </a:solidFill>
                <a:effectLst/>
                <a:latin typeface="Helvetica Neue"/>
              </a:rPr>
              <a:t>, R. </a:t>
            </a:r>
            <a:r>
              <a:rPr lang="da-DK" b="0" i="0" dirty="0" err="1">
                <a:solidFill>
                  <a:srgbClr val="333333"/>
                </a:solidFill>
                <a:effectLst/>
                <a:latin typeface="Helvetica Neue"/>
              </a:rPr>
              <a:t>Svobodová</a:t>
            </a:r>
            <a:r>
              <a:rPr lang="da-DK" b="0" i="0" dirty="0">
                <a:solidFill>
                  <a:srgbClr val="333333"/>
                </a:solidFill>
                <a:effectLst/>
                <a:latin typeface="Helvetica Neue"/>
              </a:rPr>
              <a:t>, K. </a:t>
            </a:r>
            <a:r>
              <a:rPr lang="da-DK" b="0" i="0" dirty="0" err="1">
                <a:solidFill>
                  <a:srgbClr val="333333"/>
                </a:solidFill>
                <a:effectLst/>
                <a:latin typeface="Helvetica Neue"/>
              </a:rPr>
              <a:t>Berka</a:t>
            </a:r>
            <a:r>
              <a:rPr lang="da-DK" b="0" i="0" dirty="0">
                <a:solidFill>
                  <a:srgbClr val="333333"/>
                </a:solidFill>
                <a:effectLst/>
                <a:latin typeface="Helvetica Neue"/>
              </a:rPr>
              <a:t>, V. </a:t>
            </a:r>
            <a:r>
              <a:rPr lang="da-DK" b="0" i="0" dirty="0" err="1">
                <a:solidFill>
                  <a:srgbClr val="333333"/>
                </a:solidFill>
                <a:effectLst/>
                <a:latin typeface="Helvetica Neue"/>
              </a:rPr>
              <a:t>Bazgier</a:t>
            </a:r>
            <a:r>
              <a:rPr lang="da-DK" b="0" i="0" dirty="0">
                <a:solidFill>
                  <a:srgbClr val="333333"/>
                </a:solidFill>
                <a:effectLst/>
                <a:latin typeface="Helvetica Neue"/>
              </a:rPr>
              <a:t>, S. </a:t>
            </a:r>
            <a:r>
              <a:rPr lang="da-DK" b="0" i="0" dirty="0" err="1">
                <a:solidFill>
                  <a:srgbClr val="333333"/>
                </a:solidFill>
                <a:effectLst/>
                <a:latin typeface="Helvetica Neue"/>
              </a:rPr>
              <a:t>Velankar</a:t>
            </a:r>
            <a:r>
              <a:rPr lang="da-DK" b="0" i="0" dirty="0">
                <a:solidFill>
                  <a:srgbClr val="333333"/>
                </a:solidFill>
                <a:effectLst/>
                <a:latin typeface="Helvetica Neue"/>
              </a:rPr>
              <a:t>, S.K. Burley, J. </a:t>
            </a:r>
            <a:r>
              <a:rPr lang="da-DK" b="0" i="0" dirty="0" err="1">
                <a:solidFill>
                  <a:srgbClr val="333333"/>
                </a:solidFill>
                <a:effectLst/>
                <a:latin typeface="Helvetica Neue"/>
              </a:rPr>
              <a:t>Koča</a:t>
            </a:r>
            <a:r>
              <a:rPr lang="da-DK" b="0" i="0" dirty="0">
                <a:solidFill>
                  <a:srgbClr val="333333"/>
                </a:solidFill>
                <a:effectLst/>
                <a:latin typeface="Helvetica Neue"/>
              </a:rPr>
              <a:t>, A.S. Rose (2021) Mol* Viewer: </a:t>
            </a:r>
            <a:r>
              <a:rPr lang="da-DK" b="0" i="0" dirty="0" err="1">
                <a:solidFill>
                  <a:srgbClr val="333333"/>
                </a:solidFill>
                <a:effectLst/>
                <a:latin typeface="Helvetica Neue"/>
              </a:rPr>
              <a:t>modern</a:t>
            </a:r>
            <a:r>
              <a:rPr lang="da-DK" b="0" i="0" dirty="0">
                <a:solidFill>
                  <a:srgbClr val="333333"/>
                </a:solidFill>
                <a:effectLst/>
                <a:latin typeface="Helvetica Neue"/>
              </a:rPr>
              <a:t> web app for 3D </a:t>
            </a:r>
            <a:r>
              <a:rPr lang="da-DK" b="0" i="0" dirty="0" err="1">
                <a:solidFill>
                  <a:srgbClr val="333333"/>
                </a:solidFill>
                <a:effectLst/>
                <a:latin typeface="Helvetica Neue"/>
              </a:rPr>
              <a:t>visualization</a:t>
            </a:r>
            <a:r>
              <a:rPr lang="da-DK" b="0" i="0" dirty="0">
                <a:solidFill>
                  <a:srgbClr val="333333"/>
                </a:solidFill>
                <a:effectLst/>
                <a:latin typeface="Helvetica Neue"/>
              </a:rPr>
              <a:t> and </a:t>
            </a:r>
            <a:r>
              <a:rPr lang="da-DK" b="0" i="0" dirty="0" err="1">
                <a:solidFill>
                  <a:srgbClr val="333333"/>
                </a:solidFill>
                <a:effectLst/>
                <a:latin typeface="Helvetica Neue"/>
              </a:rPr>
              <a:t>analysis</a:t>
            </a:r>
            <a:r>
              <a:rPr lang="da-DK" b="0" i="0" dirty="0">
                <a:solidFill>
                  <a:srgbClr val="333333"/>
                </a:solidFill>
                <a:effectLst/>
                <a:latin typeface="Helvetica Neue"/>
              </a:rPr>
              <a:t> of large </a:t>
            </a:r>
            <a:r>
              <a:rPr lang="da-DK" b="0" i="0" dirty="0" err="1">
                <a:solidFill>
                  <a:srgbClr val="333333"/>
                </a:solidFill>
                <a:effectLst/>
                <a:latin typeface="Helvetica Neue"/>
              </a:rPr>
              <a:t>biomolecular</a:t>
            </a:r>
            <a:r>
              <a:rPr lang="da-DK" b="0" i="0" dirty="0">
                <a:solidFill>
                  <a:srgbClr val="333333"/>
                </a:solidFill>
                <a:effectLst/>
                <a:latin typeface="Helvetica Neue"/>
              </a:rPr>
              <a:t> </a:t>
            </a:r>
            <a:r>
              <a:rPr lang="da-DK" b="0" i="0" dirty="0" err="1">
                <a:solidFill>
                  <a:srgbClr val="333333"/>
                </a:solidFill>
                <a:effectLst/>
                <a:latin typeface="Helvetica Neue"/>
              </a:rPr>
              <a:t>structures</a:t>
            </a:r>
            <a:r>
              <a:rPr lang="da-DK" b="0" i="0" dirty="0">
                <a:solidFill>
                  <a:srgbClr val="333333"/>
                </a:solidFill>
                <a:effectLst/>
                <a:latin typeface="Helvetica Neue"/>
              </a:rPr>
              <a:t>. </a:t>
            </a:r>
            <a:r>
              <a:rPr lang="da-DK" b="0" i="0" dirty="0" err="1">
                <a:solidFill>
                  <a:srgbClr val="333333"/>
                </a:solidFill>
                <a:effectLst/>
                <a:latin typeface="Helvetica Neue"/>
              </a:rPr>
              <a:t>Nucleic</a:t>
            </a:r>
            <a:r>
              <a:rPr lang="da-DK" b="0" i="0" dirty="0">
                <a:solidFill>
                  <a:srgbClr val="333333"/>
                </a:solidFill>
                <a:effectLst/>
                <a:latin typeface="Helvetica Neue"/>
              </a:rPr>
              <a:t> Acids Research. </a:t>
            </a:r>
            <a:r>
              <a:rPr lang="da-DK" b="0" i="0" dirty="0" err="1">
                <a:solidFill>
                  <a:srgbClr val="333333"/>
                </a:solidFill>
                <a:effectLst/>
                <a:latin typeface="Helvetica Neue"/>
              </a:rPr>
              <a:t>doi</a:t>
            </a:r>
            <a:r>
              <a:rPr lang="da-DK" b="0" i="0" dirty="0">
                <a:solidFill>
                  <a:srgbClr val="333333"/>
                </a:solidFill>
                <a:effectLst/>
                <a:latin typeface="Helvetica Neue"/>
              </a:rPr>
              <a:t>: </a:t>
            </a:r>
            <a:r>
              <a:rPr lang="da-DK" b="0" i="0" u="none" strike="noStrike" dirty="0">
                <a:solidFill>
                  <a:srgbClr val="337AB7"/>
                </a:solidFill>
                <a:effectLst/>
                <a:latin typeface="Helvetica Neue"/>
                <a:hlinkClick r:id="rId3"/>
              </a:rPr>
              <a:t>10.1093/nar/gkab314</a:t>
            </a:r>
            <a:r>
              <a:rPr lang="da-DK" b="0" i="0" dirty="0">
                <a:solidFill>
                  <a:srgbClr val="333333"/>
                </a:solidFill>
                <a:effectLst/>
                <a:latin typeface="Helvetica Neue"/>
              </a:rPr>
              <a:t>), and RCSB PDB.</a:t>
            </a:r>
            <a:br>
              <a:rPr lang="da-DK" b="0" i="0" dirty="0">
                <a:solidFill>
                  <a:srgbClr val="333333"/>
                </a:solidFill>
                <a:effectLst/>
                <a:latin typeface="Helvetica Neue"/>
              </a:rPr>
            </a:br>
            <a:r>
              <a:rPr lang="da-DK" b="0" i="0" dirty="0">
                <a:solidFill>
                  <a:srgbClr val="333333"/>
                </a:solidFill>
                <a:effectLst/>
                <a:latin typeface="Helvetica Neue"/>
              </a:rPr>
              <a:t>Kulhydrat: lavet med </a:t>
            </a:r>
            <a:r>
              <a:rPr lang="da-DK" b="0" i="0" dirty="0" err="1">
                <a:solidFill>
                  <a:srgbClr val="333333"/>
                </a:solidFill>
                <a:effectLst/>
                <a:latin typeface="Helvetica Neue"/>
              </a:rPr>
              <a:t>Jmol</a:t>
            </a:r>
            <a:br>
              <a:rPr lang="da-DK" b="0" i="0" dirty="0">
                <a:solidFill>
                  <a:srgbClr val="333333"/>
                </a:solidFill>
                <a:effectLst/>
                <a:latin typeface="Helvetica Neue"/>
              </a:rPr>
            </a:br>
            <a:r>
              <a:rPr lang="da-DK" b="0" i="0" dirty="0">
                <a:solidFill>
                  <a:srgbClr val="333333"/>
                </a:solidFill>
                <a:effectLst/>
                <a:latin typeface="Helvetica Neue"/>
              </a:rPr>
              <a:t>Fedt: lavet med molview</a:t>
            </a:r>
            <a:endParaRPr lang="da-DK" dirty="0"/>
          </a:p>
          <a:p>
            <a:endParaRPr lang="en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7B5708-B5F4-5149-91B2-DFC06EF96B09}" type="slidenum">
              <a:rPr lang="en-DK" smtClean="0"/>
              <a:t>4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38968350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7B5708-B5F4-5149-91B2-DFC06EF96B09}" type="slidenum">
              <a:rPr lang="en-DK" smtClean="0"/>
              <a:t>5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21026095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FCB884-057B-8544-A15F-B43D982334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549276"/>
            <a:ext cx="5437187" cy="2879726"/>
          </a:xfrm>
        </p:spPr>
        <p:txBody>
          <a:bodyPr anchor="b"/>
          <a:lstStyle>
            <a:lvl1pPr algn="l">
              <a:lnSpc>
                <a:spcPct val="70000"/>
              </a:lnSpc>
              <a:defRPr sz="6000" cap="all" baseline="0"/>
            </a:lvl1pPr>
          </a:lstStyle>
          <a:p>
            <a:r>
              <a:rPr lang="da-DK"/>
              <a:t>Klik for at redigere titeltypografien i masteren</a:t>
            </a:r>
            <a:endParaRPr lang="en-DK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C71F9E-F53E-484B-93FA-8C6CA5996A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863" y="3429001"/>
            <a:ext cx="5437187" cy="666750"/>
          </a:xfrm>
        </p:spPr>
        <p:txBody>
          <a:bodyPr lIns="0" tIns="0" rIns="0" bIns="0"/>
          <a:lstStyle>
            <a:lvl1pPr marL="0" indent="0" algn="l">
              <a:buNone/>
              <a:defRPr lang="en-US" sz="2400" kern="1200" cap="all" baseline="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  <a:endParaRPr lang="en-DK" dirty="0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8BF8D12C-AB5E-4244-ABEC-390DD035EFA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03950" y="333375"/>
            <a:ext cx="5437188" cy="6191250"/>
          </a:xfrm>
          <a:pattFill prst="pct50">
            <a:fgClr>
              <a:schemeClr val="accent1"/>
            </a:fgClr>
            <a:bgClr>
              <a:schemeClr val="accent1">
                <a:lumMod val="20000"/>
                <a:lumOff val="80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900">
                <a:latin typeface="+mn-lt"/>
              </a:defRPr>
            </a:lvl1pPr>
          </a:lstStyle>
          <a:p>
            <a:r>
              <a:rPr lang="en-DK" dirty="0"/>
              <a:t>Insert Header Picture</a:t>
            </a:r>
          </a:p>
        </p:txBody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3F02DC30-D565-9641-A2F4-D52869589F3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50863" y="5891025"/>
            <a:ext cx="633600" cy="633600"/>
          </a:xfrm>
        </p:spPr>
        <p:txBody>
          <a:bodyPr>
            <a:normAutofit/>
          </a:bodyPr>
          <a:lstStyle>
            <a:lvl1pPr marL="0" indent="0" algn="ctr">
              <a:buNone/>
              <a:defRPr sz="900">
                <a:latin typeface="+mn-lt"/>
              </a:defRPr>
            </a:lvl1pPr>
          </a:lstStyle>
          <a:p>
            <a:r>
              <a:rPr lang="en-DK" dirty="0"/>
              <a:t>SDI Icon</a:t>
            </a:r>
          </a:p>
        </p:txBody>
      </p:sp>
      <p:sp>
        <p:nvSpPr>
          <p:cNvPr id="8" name="Picture Placeholder 30">
            <a:extLst>
              <a:ext uri="{FF2B5EF4-FFF2-40B4-BE49-F238E27FC236}">
                <a16:creationId xmlns:a16="http://schemas.microsoft.com/office/drawing/2014/main" id="{F17BBEB6-BF74-1043-B739-055B7574347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266313" y="5891025"/>
            <a:ext cx="633600" cy="633600"/>
          </a:xfrm>
        </p:spPr>
        <p:txBody>
          <a:bodyPr>
            <a:normAutofit/>
          </a:bodyPr>
          <a:lstStyle>
            <a:lvl1pPr marL="0" indent="0" algn="ctr">
              <a:buNone/>
              <a:defRPr sz="900">
                <a:latin typeface="+mn-lt"/>
              </a:defRPr>
            </a:lvl1pPr>
          </a:lstStyle>
          <a:p>
            <a:r>
              <a:rPr lang="en-DK" dirty="0"/>
              <a:t>SDI Icon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C0D55E9-6163-9E4C-A1C7-5AEA58141304}"/>
              </a:ext>
            </a:extLst>
          </p:cNvPr>
          <p:cNvSpPr/>
          <p:nvPr userDrawn="1"/>
        </p:nvSpPr>
        <p:spPr>
          <a:xfrm>
            <a:off x="550863" y="333375"/>
            <a:ext cx="2541600" cy="100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10" name="Picture Placeholder 30">
            <a:extLst>
              <a:ext uri="{FF2B5EF4-FFF2-40B4-BE49-F238E27FC236}">
                <a16:creationId xmlns:a16="http://schemas.microsoft.com/office/drawing/2014/main" id="{B0B345B1-04E9-AE4A-8E74-903CF9513C41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981763" y="5891025"/>
            <a:ext cx="633600" cy="633600"/>
          </a:xfrm>
        </p:spPr>
        <p:txBody>
          <a:bodyPr>
            <a:normAutofit/>
          </a:bodyPr>
          <a:lstStyle>
            <a:lvl1pPr marL="0" indent="0" algn="ctr">
              <a:buNone/>
              <a:defRPr sz="900">
                <a:latin typeface="+mn-lt"/>
              </a:defRPr>
            </a:lvl1pPr>
          </a:lstStyle>
          <a:p>
            <a:r>
              <a:rPr lang="en-DK" dirty="0"/>
              <a:t>SDI Icon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28B41B-958D-9F4A-86C2-B6D22C1FCE3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0862" y="4095751"/>
            <a:ext cx="5437186" cy="1657349"/>
          </a:xfrm>
        </p:spPr>
        <p:txBody>
          <a:bodyPr anchor="t"/>
          <a:lstStyle>
            <a:lvl1pPr marL="0" indent="0">
              <a:buNone/>
              <a:defRPr lang="en-DK" sz="800" b="0">
                <a:effectLst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da-DK" sz="800" b="1" dirty="0">
                <a:solidFill>
                  <a:srgbClr val="4C4C4C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 (Body CS)"/>
              </a:rPr>
              <a:t>Noter</a:t>
            </a:r>
            <a:endParaRPr lang="en-DK" sz="800" dirty="0">
              <a:solidFill>
                <a:srgbClr val="4C4C4C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 (Body CS)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045405-0332-2B40-9CDC-1E0348752C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15713" y="6368952"/>
            <a:ext cx="972337" cy="241495"/>
          </a:xfrm>
          <a:prstGeom prst="rect">
            <a:avLst/>
          </a:prstGeom>
        </p:spPr>
      </p:pic>
      <p:sp>
        <p:nvSpPr>
          <p:cNvPr id="14" name="Picture Placeholder 30">
            <a:extLst>
              <a:ext uri="{FF2B5EF4-FFF2-40B4-BE49-F238E27FC236}">
                <a16:creationId xmlns:a16="http://schemas.microsoft.com/office/drawing/2014/main" id="{26550671-BF01-574C-B8ED-C44E55489C1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2697213" y="5891025"/>
            <a:ext cx="633600" cy="633600"/>
          </a:xfrm>
        </p:spPr>
        <p:txBody>
          <a:bodyPr>
            <a:normAutofit/>
          </a:bodyPr>
          <a:lstStyle>
            <a:lvl1pPr marL="0" indent="0" algn="ctr">
              <a:buNone/>
              <a:defRPr sz="900">
                <a:latin typeface="+mn-lt"/>
              </a:defRPr>
            </a:lvl1pPr>
          </a:lstStyle>
          <a:p>
            <a:r>
              <a:rPr lang="en-DK" dirty="0"/>
              <a:t>SDI Icon</a:t>
            </a:r>
          </a:p>
        </p:txBody>
      </p:sp>
      <p:sp>
        <p:nvSpPr>
          <p:cNvPr id="15" name="Picture Placeholder 30">
            <a:extLst>
              <a:ext uri="{FF2B5EF4-FFF2-40B4-BE49-F238E27FC236}">
                <a16:creationId xmlns:a16="http://schemas.microsoft.com/office/drawing/2014/main" id="{305DC326-128D-9245-9FDD-0E1D2FC6A39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3412663" y="5891025"/>
            <a:ext cx="633600" cy="633600"/>
          </a:xfrm>
        </p:spPr>
        <p:txBody>
          <a:bodyPr>
            <a:normAutofit/>
          </a:bodyPr>
          <a:lstStyle>
            <a:lvl1pPr marL="0" indent="0" algn="ctr">
              <a:buNone/>
              <a:defRPr sz="900">
                <a:latin typeface="+mn-lt"/>
              </a:defRPr>
            </a:lvl1pPr>
          </a:lstStyle>
          <a:p>
            <a:r>
              <a:rPr lang="en-DK" dirty="0"/>
              <a:t>SDI Icon</a:t>
            </a:r>
          </a:p>
        </p:txBody>
      </p:sp>
      <p:sp>
        <p:nvSpPr>
          <p:cNvPr id="16" name="Picture Placeholder 30">
            <a:extLst>
              <a:ext uri="{FF2B5EF4-FFF2-40B4-BE49-F238E27FC236}">
                <a16:creationId xmlns:a16="http://schemas.microsoft.com/office/drawing/2014/main" id="{76449425-29A2-284A-8C31-2F2C5EB26F00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128113" y="5891025"/>
            <a:ext cx="633600" cy="633600"/>
          </a:xfrm>
        </p:spPr>
        <p:txBody>
          <a:bodyPr>
            <a:normAutofit/>
          </a:bodyPr>
          <a:lstStyle>
            <a:lvl1pPr marL="0" indent="0" algn="ctr">
              <a:buNone/>
              <a:defRPr sz="900">
                <a:latin typeface="+mn-lt"/>
              </a:defRPr>
            </a:lvl1pPr>
          </a:lstStyle>
          <a:p>
            <a:r>
              <a:rPr lang="en-DK" dirty="0"/>
              <a:t>SDI Icon</a:t>
            </a:r>
          </a:p>
        </p:txBody>
      </p:sp>
    </p:spTree>
    <p:extLst>
      <p:ext uri="{BB962C8B-B14F-4D97-AF65-F5344CB8AC3E}">
        <p14:creationId xmlns:p14="http://schemas.microsoft.com/office/powerpoint/2010/main" val="16694394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D40D93-4501-6146-939F-FE3664A96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DK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53847C-726F-774E-A131-C623348594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D9BDCD-5A2E-CD48-9FEC-13ABB76D8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FC379F50-8E65-ED4E-A6C9-0EE0EBA3B25C}" type="datetime1">
              <a:rPr lang="da-DK" smtClean="0"/>
              <a:t>03-03-2022</a:t>
            </a:fld>
            <a:endParaRPr lang="en-DK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A9C5D8-E9ED-8840-AB9E-579FE0ADA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verdensmålene.dk</a:t>
            </a:r>
            <a:endParaRPr lang="en-DK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9D4AB7-9137-7640-A567-7D7A5ADC3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DK"/>
              <a:t>|  </a:t>
            </a:r>
            <a:fld id="{73361457-7C29-0A44-A4DD-374480AAC2F3}" type="slidenum">
              <a:rPr lang="en-DK" smtClean="0"/>
              <a:pPr/>
              <a:t>‹nr.›</a:t>
            </a:fld>
            <a:r>
              <a:rPr lang="en-DK"/>
              <a:t>  |</a:t>
            </a:r>
            <a:endParaRPr lang="en-DK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6EFB0C-A002-5C4E-AD88-A07D0F40CF24}"/>
              </a:ext>
            </a:extLst>
          </p:cNvPr>
          <p:cNvSpPr/>
          <p:nvPr userDrawn="1"/>
        </p:nvSpPr>
        <p:spPr>
          <a:xfrm>
            <a:off x="550863" y="333375"/>
            <a:ext cx="2541600" cy="100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36176527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182C5E9-691F-694D-8A31-F57F805748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  <a:endParaRPr lang="en-DK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7AC4D2-7C18-EB48-9DE2-BE11F61A02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10B549-E0C8-D849-AEC0-45A72D5CD8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F0780D72-200D-0048-A72E-7681042701DA}" type="datetime1">
              <a:rPr lang="da-DK" smtClean="0"/>
              <a:t>03-03-2022</a:t>
            </a:fld>
            <a:endParaRPr lang="en-DK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34A4BD-2CCB-B242-A37C-28BF97247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verdensmålene.dk</a:t>
            </a:r>
            <a:endParaRPr lang="en-DK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3F140A-2C6A-CD41-8C25-A0426D519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DK"/>
              <a:t>|  </a:t>
            </a:r>
            <a:fld id="{73361457-7C29-0A44-A4DD-374480AAC2F3}" type="slidenum">
              <a:rPr lang="en-DK" smtClean="0"/>
              <a:pPr/>
              <a:t>‹nr.›</a:t>
            </a:fld>
            <a:r>
              <a:rPr lang="en-DK"/>
              <a:t>  |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2782225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742C0B93-565A-9940-831A-DBBF87FB225F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50863" y="1773238"/>
            <a:ext cx="11090275" cy="4498686"/>
          </a:xfrm>
        </p:spPr>
        <p:txBody>
          <a:bodyPr/>
          <a:lstStyle>
            <a:lvl1pPr marL="180000" indent="-180000">
              <a:spcBef>
                <a:spcPts val="1600"/>
              </a:spcBef>
              <a:buClr>
                <a:schemeClr val="accent1"/>
              </a:buClr>
              <a:buFont typeface="Wingdings" pitchFamily="2" charset="2"/>
              <a:buChar char="§"/>
              <a:defRPr baseline="0">
                <a:latin typeface="+mj-lt"/>
              </a:defRPr>
            </a:lvl1pPr>
            <a:lvl2pPr marL="360000" indent="-180000">
              <a:buClr>
                <a:schemeClr val="accent1"/>
              </a:buClr>
              <a:defRPr sz="1500" baseline="0"/>
            </a:lvl2pPr>
            <a:lvl3pPr marL="720000" indent="-180000">
              <a:buClr>
                <a:schemeClr val="accent1"/>
              </a:buClr>
              <a:defRPr sz="1300" baseline="0"/>
            </a:lvl3pPr>
            <a:lvl4pPr marL="1080000" indent="-180000">
              <a:buClr>
                <a:schemeClr val="accent1"/>
              </a:buClr>
              <a:defRPr sz="1300" baseline="0"/>
            </a:lvl4pPr>
            <a:lvl5pPr marL="1440000" indent="-180000">
              <a:buClr>
                <a:schemeClr val="accent1"/>
              </a:buClr>
              <a:defRPr sz="1300" baseline="0"/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DK" dirty="0"/>
          </a:p>
        </p:txBody>
      </p:sp>
      <p:sp>
        <p:nvSpPr>
          <p:cNvPr id="28" name="Date Placeholder 27">
            <a:extLst>
              <a:ext uri="{FF2B5EF4-FFF2-40B4-BE49-F238E27FC236}">
                <a16:creationId xmlns:a16="http://schemas.microsoft.com/office/drawing/2014/main" id="{AC1A7CA2-81A6-A14C-B564-3FEA69F9F3A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algn="r"/>
            <a:fld id="{9156EC16-5C0F-BD43-9584-B955B5B94F0E}" type="datetime1">
              <a:rPr lang="da-DK" smtClean="0"/>
              <a:t>03-03-2022</a:t>
            </a:fld>
            <a:endParaRPr lang="en-DK" dirty="0"/>
          </a:p>
        </p:txBody>
      </p:sp>
      <p:sp>
        <p:nvSpPr>
          <p:cNvPr id="29" name="Footer Placeholder 28">
            <a:extLst>
              <a:ext uri="{FF2B5EF4-FFF2-40B4-BE49-F238E27FC236}">
                <a16:creationId xmlns:a16="http://schemas.microsoft.com/office/drawing/2014/main" id="{6B31A629-2F34-284F-B04E-FF81BB2B779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/>
              <a:t>verdensmålene.dk</a:t>
            </a:r>
            <a:endParaRPr lang="en-DK" dirty="0"/>
          </a:p>
        </p:txBody>
      </p:sp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26C7A13-A879-C042-9A21-9975F56E790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DK"/>
              <a:t>|  </a:t>
            </a:r>
            <a:fld id="{73361457-7C29-0A44-A4DD-374480AAC2F3}" type="slidenum">
              <a:rPr lang="en-DK" smtClean="0"/>
              <a:pPr/>
              <a:t>‹nr.›</a:t>
            </a:fld>
            <a:r>
              <a:rPr lang="en-DK"/>
              <a:t>  |</a:t>
            </a:r>
            <a:endParaRPr lang="en-DK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D45DDCF-C71F-CC49-A951-19E63143879B}"/>
              </a:ext>
            </a:extLst>
          </p:cNvPr>
          <p:cNvSpPr/>
          <p:nvPr userDrawn="1"/>
        </p:nvSpPr>
        <p:spPr>
          <a:xfrm>
            <a:off x="550863" y="333375"/>
            <a:ext cx="2541600" cy="100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E904C1-511A-2446-8AFF-00B72F9F69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36398914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468408-47B3-594E-8F97-E94C2FD9DC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DB526A4A-152F-4341-9894-B9F8E5F97D0F}" type="datetime1">
              <a:rPr lang="da-DK" smtClean="0"/>
              <a:t>03-03-2022</a:t>
            </a:fld>
            <a:endParaRPr lang="en-DK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A0AEF5-8BC5-1243-B441-E7B9F69E4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verdensmålene.dk</a:t>
            </a:r>
            <a:endParaRPr lang="en-DK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24EEA7-230B-B442-8AE8-248C018BE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DK"/>
              <a:t>|  </a:t>
            </a:r>
            <a:fld id="{73361457-7C29-0A44-A4DD-374480AAC2F3}" type="slidenum">
              <a:rPr lang="en-DK" smtClean="0"/>
              <a:pPr/>
              <a:t>‹nr.›</a:t>
            </a:fld>
            <a:r>
              <a:rPr lang="en-DK"/>
              <a:t>  |</a:t>
            </a:r>
            <a:endParaRPr lang="en-DK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9BF1C26-DB8C-A14F-9045-99F3DAE610FF}"/>
              </a:ext>
            </a:extLst>
          </p:cNvPr>
          <p:cNvSpPr/>
          <p:nvPr userDrawn="1"/>
        </p:nvSpPr>
        <p:spPr>
          <a:xfrm>
            <a:off x="550863" y="333375"/>
            <a:ext cx="2541600" cy="100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8" name="Picture Placeholder 25">
            <a:extLst>
              <a:ext uri="{FF2B5EF4-FFF2-40B4-BE49-F238E27FC236}">
                <a16:creationId xmlns:a16="http://schemas.microsoft.com/office/drawing/2014/main" id="{78702FCA-4FD1-FD42-8785-0EBD72CFD62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03950" y="333375"/>
            <a:ext cx="5437188" cy="6191250"/>
          </a:xfrm>
          <a:pattFill prst="pct50">
            <a:fgClr>
              <a:schemeClr val="accent1"/>
            </a:fgClr>
            <a:bgClr>
              <a:schemeClr val="accent1">
                <a:lumMod val="20000"/>
                <a:lumOff val="80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900">
                <a:latin typeface="+mn-lt"/>
              </a:defRPr>
            </a:lvl1pPr>
          </a:lstStyle>
          <a:p>
            <a:r>
              <a:rPr lang="en-DK" dirty="0"/>
              <a:t>Insert Header Picture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348BE07B-A61E-0D43-B10D-948C59DACB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0863" y="3429001"/>
            <a:ext cx="5437187" cy="666750"/>
          </a:xfrm>
        </p:spPr>
        <p:txBody>
          <a:bodyPr lIns="0" tIns="0" rIns="0" bIns="0"/>
          <a:lstStyle>
            <a:lvl1pPr marL="0" indent="0" algn="l">
              <a:buNone/>
              <a:defRPr lang="en-US" sz="2400" kern="1200" cap="all" baseline="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section subtitle</a:t>
            </a:r>
            <a:endParaRPr lang="en-DK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F7AEBE3-6D25-DF48-938E-03CBE19853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549276"/>
            <a:ext cx="5437187" cy="2879726"/>
          </a:xfrm>
        </p:spPr>
        <p:txBody>
          <a:bodyPr anchor="b"/>
          <a:lstStyle>
            <a:lvl1pPr algn="l">
              <a:lnSpc>
                <a:spcPct val="70000"/>
              </a:lnSpc>
              <a:defRPr sz="6000" cap="all" baseline="0"/>
            </a:lvl1pPr>
          </a:lstStyle>
          <a:p>
            <a:r>
              <a:rPr lang="da-DK"/>
              <a:t>Klik for at redigere titeltypografien i masteren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10904571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A68A84-3D3E-DE41-9FD5-2E8DCF1B6B6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50866" y="1773239"/>
            <a:ext cx="5437184" cy="4535487"/>
          </a:xfrm>
        </p:spPr>
        <p:txBody>
          <a:bodyPr/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DK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F2E53E-C900-AA4F-94EE-A25DF55E57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9932CF46-6BDC-004B-AE47-E15623DAC347}" type="datetime1">
              <a:rPr lang="da-DK" smtClean="0"/>
              <a:t>03-03-2022</a:t>
            </a:fld>
            <a:endParaRPr lang="en-DK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164669-C29E-E845-967F-B127027E8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verdensmålene.dk</a:t>
            </a:r>
            <a:endParaRPr lang="en-DK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FE2136-3566-5744-B816-4D77EB644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DK"/>
              <a:t>|  </a:t>
            </a:r>
            <a:fld id="{73361457-7C29-0A44-A4DD-374480AAC2F3}" type="slidenum">
              <a:rPr lang="en-DK" smtClean="0"/>
              <a:pPr/>
              <a:t>‹nr.›</a:t>
            </a:fld>
            <a:r>
              <a:rPr lang="en-DK"/>
              <a:t>  |</a:t>
            </a:r>
            <a:endParaRPr lang="en-DK" dirty="0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98FC2B3-7E64-1448-ABFD-07B2446E63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  <a:endParaRPr lang="en-DK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995E2A9-755D-634D-BDB7-AE31ED8D8A1D}"/>
              </a:ext>
            </a:extLst>
          </p:cNvPr>
          <p:cNvSpPr/>
          <p:nvPr userDrawn="1"/>
        </p:nvSpPr>
        <p:spPr>
          <a:xfrm>
            <a:off x="550863" y="333375"/>
            <a:ext cx="2541600" cy="100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34761E24-235D-B547-B6C9-8219843C8656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203950" y="1773238"/>
            <a:ext cx="5437188" cy="4535487"/>
          </a:xfrm>
        </p:spPr>
        <p:txBody>
          <a:bodyPr/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3690426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4901AF-66F3-7247-8E2B-C0EF1ADD910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50864" y="1773236"/>
            <a:ext cx="5446712" cy="6336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B3D664-B48E-7E40-9CBD-58F193A4F79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50863" y="2406836"/>
            <a:ext cx="5437187" cy="3901889"/>
          </a:xfrm>
        </p:spPr>
        <p:txBody>
          <a:bodyPr/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DK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1A15990-DC83-384A-8E38-D96EB95A53BE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203950" y="1773237"/>
            <a:ext cx="5437186" cy="6336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124B75-1DBA-214A-92C5-D3209CA627A4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203950" y="2406836"/>
            <a:ext cx="5437188" cy="3901889"/>
          </a:xfrm>
        </p:spPr>
        <p:txBody>
          <a:bodyPr/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DK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89EE60D-10C4-2D47-A0FD-F722F97A62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  <a:endParaRPr lang="en-DK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8C652861-5F1F-624C-91A3-341EE9F5C3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4144BB18-A6AA-1540-B2B2-E671C9C180BE}" type="datetime1">
              <a:rPr lang="da-DK" smtClean="0"/>
              <a:t>03-03-2022</a:t>
            </a:fld>
            <a:endParaRPr lang="en-DK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9CD542B-868B-EB45-A088-F6A7C397BF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verdensmålene.dk</a:t>
            </a:r>
            <a:endParaRPr lang="en-DK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4B2ACF5A-18A7-9E49-ABE1-EF72488A5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DK"/>
              <a:t>|  </a:t>
            </a:r>
            <a:fld id="{73361457-7C29-0A44-A4DD-374480AAC2F3}" type="slidenum">
              <a:rPr lang="en-DK" smtClean="0"/>
              <a:pPr/>
              <a:t>‹nr.›</a:t>
            </a:fld>
            <a:r>
              <a:rPr lang="en-DK"/>
              <a:t>  |</a:t>
            </a:r>
            <a:endParaRPr lang="en-DK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887E824-1E73-0B41-802C-6396A6658566}"/>
              </a:ext>
            </a:extLst>
          </p:cNvPr>
          <p:cNvSpPr/>
          <p:nvPr userDrawn="1"/>
        </p:nvSpPr>
        <p:spPr>
          <a:xfrm>
            <a:off x="550863" y="333375"/>
            <a:ext cx="2541600" cy="100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2299835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E4789B4-95C2-9749-A2ED-595CC03B61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  <a:endParaRPr lang="en-DK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24AE2C-8546-1741-8DAE-344D0857BF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0104234F-9D1D-914E-A99A-E78B8C4DDBB4}" type="datetime1">
              <a:rPr lang="da-DK" smtClean="0"/>
              <a:t>03-03-2022</a:t>
            </a:fld>
            <a:endParaRPr lang="en-DK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78CAED28-ED9F-CF46-BF19-99B0E7B60E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verdensmålene.dk</a:t>
            </a:r>
            <a:endParaRPr lang="en-DK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EB884FD-1AFA-1348-BA44-030D0E89F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DK"/>
              <a:t>|  </a:t>
            </a:r>
            <a:fld id="{73361457-7C29-0A44-A4DD-374480AAC2F3}" type="slidenum">
              <a:rPr lang="en-DK" smtClean="0"/>
              <a:pPr/>
              <a:t>‹nr.›</a:t>
            </a:fld>
            <a:r>
              <a:rPr lang="en-DK"/>
              <a:t>  |</a:t>
            </a:r>
            <a:endParaRPr lang="en-DK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C38B297-D510-6342-9560-77325A8DEC95}"/>
              </a:ext>
            </a:extLst>
          </p:cNvPr>
          <p:cNvSpPr/>
          <p:nvPr userDrawn="1"/>
        </p:nvSpPr>
        <p:spPr>
          <a:xfrm>
            <a:off x="550863" y="333375"/>
            <a:ext cx="2541600" cy="100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25887749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436A33-CF3D-9042-916D-7C5FF8916D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EE9D4D97-5904-C94F-85E5-278B1CDC3031}" type="datetime1">
              <a:rPr lang="da-DK" smtClean="0"/>
              <a:t>03-03-2022</a:t>
            </a:fld>
            <a:endParaRPr lang="en-DK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93460BD-B3BC-0A40-94D5-6D054945E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verdensmålene.dk</a:t>
            </a:r>
            <a:endParaRPr lang="en-DK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917D79-3BEF-6C4A-991C-9903E3967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DK"/>
              <a:t>|  </a:t>
            </a:r>
            <a:fld id="{73361457-7C29-0A44-A4DD-374480AAC2F3}" type="slidenum">
              <a:rPr lang="en-DK" smtClean="0"/>
              <a:pPr/>
              <a:t>‹nr.›</a:t>
            </a:fld>
            <a:r>
              <a:rPr lang="en-DK"/>
              <a:t>  |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10406699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5BDE99C-5EBE-B446-9B84-7957980F8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DK" dirty="0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8B91BDEB-6CEF-F448-9137-46386DD11B3C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3950" y="1773238"/>
            <a:ext cx="5437188" cy="4535487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DK" dirty="0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35A5E971-788B-534A-95E6-A634D514172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50863" y="1773238"/>
            <a:ext cx="5437187" cy="4535487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DK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14D7B80-8796-334D-BD8E-48386701D54F}"/>
              </a:ext>
            </a:extLst>
          </p:cNvPr>
          <p:cNvSpPr/>
          <p:nvPr userDrawn="1"/>
        </p:nvSpPr>
        <p:spPr>
          <a:xfrm>
            <a:off x="550863" y="333375"/>
            <a:ext cx="2541600" cy="100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9CE43D66-CF32-844B-88C2-AFC6CBFB41B9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pPr algn="r"/>
            <a:fld id="{4D849C3B-2B4E-674C-A920-41F21C7D2400}" type="datetime1">
              <a:rPr lang="da-DK" smtClean="0"/>
              <a:t>03-03-2022</a:t>
            </a:fld>
            <a:endParaRPr lang="en-DK" dirty="0"/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E069604C-AA13-1546-8FB0-F4ECB5EDB0D5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pPr algn="l"/>
            <a:r>
              <a:rPr lang="en-US"/>
              <a:t>verdensmålene.dk</a:t>
            </a:r>
            <a:endParaRPr lang="en-DK" dirty="0"/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3A1384FE-41B8-8D47-A8D9-EDEF4843B1E8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r>
              <a:rPr lang="en-DK"/>
              <a:t>|  </a:t>
            </a:r>
            <a:fld id="{73361457-7C29-0A44-A4DD-374480AAC2F3}" type="slidenum">
              <a:rPr lang="en-DK" smtClean="0"/>
              <a:pPr/>
              <a:t>‹nr.›</a:t>
            </a:fld>
            <a:r>
              <a:rPr lang="en-DK"/>
              <a:t>  |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29476561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2C05CD9A-ADAB-6840-B90D-13E27004BC88}"/>
              </a:ext>
            </a:extLst>
          </p:cNvPr>
          <p:cNvSpPr/>
          <p:nvPr userDrawn="1"/>
        </p:nvSpPr>
        <p:spPr>
          <a:xfrm>
            <a:off x="6096000" y="0"/>
            <a:ext cx="5975350" cy="6858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2B1FD1-EF7B-4044-9023-1495CF06BB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03950" y="549275"/>
            <a:ext cx="5437186" cy="575944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/>
              <a:t>Klik på ikonet for at tilføje et billede</a:t>
            </a:r>
            <a:endParaRPr lang="en-DK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950BC9C5-E23E-6149-9A7F-E2AED8B8C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39022"/>
            <a:ext cx="5437187" cy="1234216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DK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A4C7599-CE00-5548-A4F8-7AE149B11589}"/>
              </a:ext>
            </a:extLst>
          </p:cNvPr>
          <p:cNvSpPr/>
          <p:nvPr userDrawn="1"/>
        </p:nvSpPr>
        <p:spPr>
          <a:xfrm>
            <a:off x="550863" y="333375"/>
            <a:ext cx="2541600" cy="100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2E0079B-21D5-8240-AA74-755FD7D21EF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0863" y="1773238"/>
            <a:ext cx="5437187" cy="4535487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DK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A6FA2E5C-61C5-D948-B56B-73709035370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algn="r"/>
            <a:fld id="{93A065E4-BA26-6E4A-A526-67E235382C17}" type="datetime1">
              <a:rPr lang="da-DK" smtClean="0"/>
              <a:t>03-03-2022</a:t>
            </a:fld>
            <a:endParaRPr lang="en-DK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BB07686-A3BC-464E-B022-50F0864A929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/>
              <a:t>verdensmålene.dk</a:t>
            </a:r>
            <a:endParaRPr lang="en-DK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6CE45174-7363-894D-8FA2-A8A91DDF53D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DK"/>
              <a:t>|  </a:t>
            </a:r>
            <a:fld id="{73361457-7C29-0A44-A4DD-374480AAC2F3}" type="slidenum">
              <a:rPr lang="en-DK" smtClean="0"/>
              <a:pPr/>
              <a:t>‹nr.›</a:t>
            </a:fld>
            <a:r>
              <a:rPr lang="en-DK"/>
              <a:t>  |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20947023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FC6BCDF-9E6C-7646-AAB5-E31047204B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9274"/>
            <a:ext cx="11090273" cy="1223963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endParaRPr lang="en-DK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57CAED-1A74-9845-816D-1A18FC7F54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2" y="1773239"/>
            <a:ext cx="11090274" cy="453548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DK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9FA62B-CD4F-D048-AD7F-266B9A0238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29122" y="6524625"/>
            <a:ext cx="600044" cy="217488"/>
          </a:xfrm>
          <a:prstGeom prst="rect">
            <a:avLst/>
          </a:prstGeom>
        </p:spPr>
        <p:txBody>
          <a:bodyPr vert="horz" lIns="0" tIns="0" rIns="0" bIns="21600" rtlCol="0" anchor="b"/>
          <a:lstStyle>
            <a:lvl1pPr algn="l"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algn="r"/>
            <a:fld id="{9A8B6AB3-408A-3440-AA23-980B846B0E46}" type="datetime1">
              <a:rPr lang="da-DK" smtClean="0"/>
              <a:t>03-03-2022</a:t>
            </a:fld>
            <a:endParaRPr lang="en-DK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0AC227-3279-AD43-9664-7D57A34874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50863" y="6524625"/>
            <a:ext cx="9234487" cy="217488"/>
          </a:xfrm>
          <a:prstGeom prst="rect">
            <a:avLst/>
          </a:prstGeom>
        </p:spPr>
        <p:txBody>
          <a:bodyPr vert="horz" lIns="0" tIns="0" rIns="0" bIns="21600" rtlCol="0" anchor="b"/>
          <a:lstStyle>
            <a:lvl1pPr algn="ctr"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algn="l"/>
            <a:r>
              <a:rPr lang="en-US"/>
              <a:t>verdensmålene.dk</a:t>
            </a:r>
            <a:endParaRPr lang="en-DK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CF94AE-C2D0-F24B-855B-6BB7F0F361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69649" y="6524625"/>
            <a:ext cx="471487" cy="217488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000" b="1" i="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DK" dirty="0"/>
              <a:t>|  </a:t>
            </a:r>
            <a:fld id="{73361457-7C29-0A44-A4DD-374480AAC2F3}" type="slidenum">
              <a:rPr lang="en-DK" smtClean="0"/>
              <a:pPr/>
              <a:t>‹nr.›</a:t>
            </a:fld>
            <a:r>
              <a:rPr lang="en-DK" dirty="0"/>
              <a:t>  |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4A5E046-382A-834D-A216-1F10C9FE8716}"/>
              </a:ext>
            </a:extLst>
          </p:cNvPr>
          <p:cNvSpPr/>
          <p:nvPr userDrawn="1"/>
        </p:nvSpPr>
        <p:spPr>
          <a:xfrm>
            <a:off x="12072938" y="0"/>
            <a:ext cx="11906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2037193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ln>
            <a:noFill/>
          </a:ln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179388" indent="-180000" algn="l" defTabSz="914400" rtl="0" eaLnBrk="1" latinLnBrk="0" hangingPunct="1">
        <a:lnSpc>
          <a:spcPct val="90000"/>
        </a:lnSpc>
        <a:spcBef>
          <a:spcPts val="1600"/>
        </a:spcBef>
        <a:buClr>
          <a:schemeClr val="accent1"/>
        </a:buClr>
        <a:buFont typeface="Wingdings" pitchFamily="2" charset="2"/>
        <a:buChar char="§"/>
        <a:tabLst/>
        <a:defRPr sz="2600" b="0" i="0" kern="1200" baseline="0">
          <a:solidFill>
            <a:schemeClr val="tx1"/>
          </a:solidFill>
          <a:latin typeface="+mj-lt"/>
          <a:ea typeface="+mn-ea"/>
          <a:cs typeface="+mn-cs"/>
        </a:defRPr>
      </a:lvl1pPr>
      <a:lvl2pPr marL="360000" indent="-1800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720000" indent="-1800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80000" indent="-1800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440000" indent="-1800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3" userDrawn="1">
          <p15:clr>
            <a:srgbClr val="F26B43"/>
          </p15:clr>
        </p15:guide>
        <p15:guide id="2" pos="7605" userDrawn="1">
          <p15:clr>
            <a:srgbClr val="F26B43"/>
          </p15:clr>
        </p15:guide>
        <p15:guide id="3" orient="horz" pos="4247" userDrawn="1">
          <p15:clr>
            <a:srgbClr val="F26B43"/>
          </p15:clr>
        </p15:guide>
        <p15:guide id="4" pos="75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  <p15:guide id="13" pos="347" userDrawn="1">
          <p15:clr>
            <a:srgbClr val="F26B43"/>
          </p15:clr>
        </p15:guide>
        <p15:guide id="14" pos="3840" userDrawn="1">
          <p15:clr>
            <a:srgbClr val="F26B43"/>
          </p15:clr>
        </p15:guide>
        <p15:guide id="15" orient="horz" pos="2160" userDrawn="1">
          <p15:clr>
            <a:srgbClr val="F26B43"/>
          </p15:clr>
        </p15:guide>
        <p15:guide id="16" pos="3772" userDrawn="1">
          <p15:clr>
            <a:srgbClr val="F26B43"/>
          </p15:clr>
        </p15:guide>
        <p15:guide id="17" pos="3908" userDrawn="1">
          <p15:clr>
            <a:srgbClr val="F26B43"/>
          </p15:clr>
        </p15:guide>
        <p15:guide id="18" pos="7333" userDrawn="1">
          <p15:clr>
            <a:srgbClr val="F26B43"/>
          </p15:clr>
        </p15:guide>
        <p15:guide id="19" orient="horz" pos="1117" userDrawn="1">
          <p15:clr>
            <a:srgbClr val="F26B43"/>
          </p15:clr>
        </p15:guide>
        <p15:guide id="20" orient="horz" pos="3974" userDrawn="1">
          <p15:clr>
            <a:srgbClr val="F26B43"/>
          </p15:clr>
        </p15:guide>
        <p15:guide id="21" orient="horz" pos="346" userDrawn="1">
          <p15:clr>
            <a:srgbClr val="F26B43"/>
          </p15:clr>
        </p15:guide>
        <p15:guide id="22" orient="horz" pos="21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3A9A8-69B0-E447-B2DF-27715DB1EC3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Bæredygtige</a:t>
            </a:r>
            <a:r>
              <a:rPr lang="en-US" dirty="0"/>
              <a:t> </a:t>
            </a:r>
            <a:r>
              <a:rPr lang="en-US" dirty="0" err="1"/>
              <a:t>proteiner</a:t>
            </a:r>
            <a:r>
              <a:rPr lang="en-US"/>
              <a:t> </a:t>
            </a:r>
            <a:br>
              <a:rPr lang="en-US"/>
            </a:br>
            <a:r>
              <a:rPr lang="en-US"/>
              <a:t>– </a:t>
            </a:r>
            <a:r>
              <a:rPr lang="en-US" dirty="0"/>
              <a:t>Fra </a:t>
            </a:r>
            <a:r>
              <a:rPr lang="en-US" dirty="0" err="1"/>
              <a:t>insekter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</a:t>
            </a:r>
            <a:r>
              <a:rPr lang="en-US" dirty="0" err="1"/>
              <a:t>fiskefoder</a:t>
            </a:r>
            <a:endParaRPr lang="en-DK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5BE166-CA98-6B46-9CDC-5D0D15BFB2B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/>
              <a:t>lektion</a:t>
            </a:r>
            <a:r>
              <a:rPr lang="en-US" dirty="0"/>
              <a:t> 1: </a:t>
            </a:r>
            <a:r>
              <a:rPr lang="en-US" dirty="0" err="1"/>
              <a:t>bæredygtige</a:t>
            </a:r>
            <a:r>
              <a:rPr lang="en-US" dirty="0"/>
              <a:t> </a:t>
            </a:r>
            <a:r>
              <a:rPr lang="en-US" dirty="0" err="1"/>
              <a:t>proteiner</a:t>
            </a:r>
            <a:r>
              <a:rPr lang="en-US" dirty="0"/>
              <a:t> 1 - </a:t>
            </a:r>
            <a:r>
              <a:rPr lang="en-US" dirty="0" err="1"/>
              <a:t>Introduktion</a:t>
            </a:r>
            <a:r>
              <a:rPr lang="en-US" dirty="0"/>
              <a:t> </a:t>
            </a:r>
            <a:endParaRPr lang="en-DK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E223B4E-7933-D344-BB44-B04C11BCC03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14" name="Pladsholder til billede 13">
            <a:extLst>
              <a:ext uri="{FF2B5EF4-FFF2-40B4-BE49-F238E27FC236}">
                <a16:creationId xmlns:a16="http://schemas.microsoft.com/office/drawing/2014/main" id="{D336A475-2FE2-458B-B099-7AD2C7FAE13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/>
      </p:pic>
      <p:pic>
        <p:nvPicPr>
          <p:cNvPr id="22" name="Pladsholder til billede 21">
            <a:extLst>
              <a:ext uri="{FF2B5EF4-FFF2-40B4-BE49-F238E27FC236}">
                <a16:creationId xmlns:a16="http://schemas.microsoft.com/office/drawing/2014/main" id="{88CB26E4-6DC3-4828-989E-13747B73B77B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54976" y="5891025"/>
            <a:ext cx="633600" cy="633600"/>
          </a:xfrm>
        </p:spPr>
      </p:pic>
      <p:pic>
        <p:nvPicPr>
          <p:cNvPr id="12" name="Picture Placeholder 4">
            <a:extLst>
              <a:ext uri="{FF2B5EF4-FFF2-40B4-BE49-F238E27FC236}">
                <a16:creationId xmlns:a16="http://schemas.microsoft.com/office/drawing/2014/main" id="{FF06F0DF-328A-4D9E-AEE7-1651584D2E8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6844" r="26844"/>
          <a:stretch/>
        </p:blipFill>
        <p:spPr>
          <a:xfrm>
            <a:off x="6203950" y="312239"/>
            <a:ext cx="5589588" cy="6364786"/>
          </a:xfrm>
          <a:prstGeom prst="rect">
            <a:avLst/>
          </a:prstGeom>
          <a:pattFill prst="pct50">
            <a:fgClr>
              <a:schemeClr val="accent1"/>
            </a:fgClr>
            <a:bgClr>
              <a:schemeClr val="accent1">
                <a:lumMod val="20000"/>
                <a:lumOff val="80000"/>
              </a:schemeClr>
            </a:bgClr>
          </a:pattFill>
        </p:spPr>
      </p:pic>
    </p:spTree>
    <p:extLst>
      <p:ext uri="{BB962C8B-B14F-4D97-AF65-F5344CB8AC3E}">
        <p14:creationId xmlns:p14="http://schemas.microsoft.com/office/powerpoint/2010/main" val="26840901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5436F9-11A2-D442-B8B8-A9D3D39D17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Bæredygtige proteiner – modul 1 </a:t>
            </a:r>
            <a:endParaRPr lang="en-DK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F1122C-CE3E-0D41-93C2-C9C78CFF7646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pPr algn="l"/>
            <a:r>
              <a:rPr lang="en-US"/>
              <a:t>verdensmålene.dk</a:t>
            </a:r>
            <a:endParaRPr lang="en-DK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77261DF-21AE-8F41-9947-AF19DE7A6AAB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pPr algn="r"/>
            <a:fld id="{F52FEC59-BC19-9241-B579-A4896E7514EE}" type="datetime1">
              <a:rPr lang="da-DK" smtClean="0"/>
              <a:t>03-03-2022</a:t>
            </a:fld>
            <a:endParaRPr lang="en-DK" dirty="0"/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585DBB99-8C2B-4469-8E68-890AEB220A9C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58811" y="1551565"/>
            <a:ext cx="5437188" cy="4535487"/>
          </a:xfrm>
        </p:spPr>
        <p:txBody>
          <a:bodyPr/>
          <a:lstStyle/>
          <a:p>
            <a:r>
              <a:rPr lang="en-US" dirty="0" err="1"/>
              <a:t>Læringsmål</a:t>
            </a:r>
            <a:endParaRPr lang="en-US" dirty="0"/>
          </a:p>
          <a:p>
            <a:pPr lvl="1"/>
            <a:r>
              <a:rPr lang="da-DK" sz="2600" dirty="0">
                <a:latin typeface="+mj-lt"/>
              </a:rPr>
              <a:t>Kende til de makromolekylære makronæringsstoffer.</a:t>
            </a:r>
          </a:p>
          <a:p>
            <a:pPr lvl="1"/>
            <a:r>
              <a:rPr lang="da-DK" sz="2600" dirty="0">
                <a:latin typeface="+mj-lt"/>
              </a:rPr>
              <a:t>Kende til udfordringer forbundet med produktion af proteinrig mad.</a:t>
            </a:r>
          </a:p>
          <a:p>
            <a:pPr lvl="1"/>
            <a:r>
              <a:rPr lang="da-DK" sz="2600" dirty="0">
                <a:latin typeface="+mj-lt"/>
              </a:rPr>
              <a:t>Perspektivere viden  til verdensmålene.</a:t>
            </a:r>
          </a:p>
          <a:p>
            <a:endParaRPr lang="en-DK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68049E-B410-4F4B-B508-61352E405A76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r>
              <a:rPr lang="en-DK"/>
              <a:t>|  </a:t>
            </a:r>
            <a:fld id="{73361457-7C29-0A44-A4DD-374480AAC2F3}" type="slidenum">
              <a:rPr lang="en-DK" smtClean="0"/>
              <a:pPr/>
              <a:t>2</a:t>
            </a:fld>
            <a:r>
              <a:rPr lang="en-DK"/>
              <a:t>  |</a:t>
            </a:r>
            <a:endParaRPr lang="en-DK" dirty="0"/>
          </a:p>
        </p:txBody>
      </p:sp>
      <p:pic>
        <p:nvPicPr>
          <p:cNvPr id="9" name="Billede 8" descr="Et billede, der indeholder plante, græs&#10;&#10;Automatisk genereret beskrivelse">
            <a:extLst>
              <a:ext uri="{FF2B5EF4-FFF2-40B4-BE49-F238E27FC236}">
                <a16:creationId xmlns:a16="http://schemas.microsoft.com/office/drawing/2014/main" id="{F383FD1A-BC52-4B4A-B97D-9B806E4845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32" r="-1" b="7990"/>
          <a:stretch/>
        </p:blipFill>
        <p:spPr>
          <a:xfrm>
            <a:off x="6807199" y="3568842"/>
            <a:ext cx="5185262" cy="3289158"/>
          </a:xfrm>
          <a:custGeom>
            <a:avLst/>
            <a:gdLst/>
            <a:ahLst/>
            <a:cxnLst/>
            <a:rect l="l" t="t" r="r" b="b"/>
            <a:pathLst>
              <a:path w="5185262" h="3201454">
                <a:moveTo>
                  <a:pt x="2395657" y="533"/>
                </a:moveTo>
                <a:cubicBezTo>
                  <a:pt x="2853132" y="-10568"/>
                  <a:pt x="3320085" y="151875"/>
                  <a:pt x="3853824" y="495130"/>
                </a:cubicBezTo>
                <a:cubicBezTo>
                  <a:pt x="3965587" y="567021"/>
                  <a:pt x="4071620" y="630367"/>
                  <a:pt x="4174137" y="691568"/>
                </a:cubicBezTo>
                <a:cubicBezTo>
                  <a:pt x="4599096" y="945381"/>
                  <a:pt x="4810106" y="1082014"/>
                  <a:pt x="4963571" y="1412493"/>
                </a:cubicBezTo>
                <a:cubicBezTo>
                  <a:pt x="5115952" y="1740640"/>
                  <a:pt x="5190392" y="2100122"/>
                  <a:pt x="5184988" y="2480884"/>
                </a:cubicBezTo>
                <a:cubicBezTo>
                  <a:pt x="5182321" y="2667133"/>
                  <a:pt x="5160907" y="2854257"/>
                  <a:pt x="5121020" y="3040915"/>
                </a:cubicBezTo>
                <a:lnTo>
                  <a:pt x="5078712" y="3201454"/>
                </a:lnTo>
                <a:lnTo>
                  <a:pt x="5755" y="3201454"/>
                </a:lnTo>
                <a:lnTo>
                  <a:pt x="0" y="3006621"/>
                </a:lnTo>
                <a:cubicBezTo>
                  <a:pt x="4041" y="2932436"/>
                  <a:pt x="14231" y="2856537"/>
                  <a:pt x="30450" y="2777898"/>
                </a:cubicBezTo>
                <a:cubicBezTo>
                  <a:pt x="98304" y="2448859"/>
                  <a:pt x="266355" y="2096783"/>
                  <a:pt x="444335" y="1724033"/>
                </a:cubicBezTo>
                <a:cubicBezTo>
                  <a:pt x="477196" y="1655314"/>
                  <a:pt x="511097" y="1584223"/>
                  <a:pt x="544740" y="1512578"/>
                </a:cubicBezTo>
                <a:cubicBezTo>
                  <a:pt x="845919" y="871350"/>
                  <a:pt x="1079952" y="433962"/>
                  <a:pt x="1570060" y="206371"/>
                </a:cubicBezTo>
                <a:cubicBezTo>
                  <a:pt x="1850099" y="76329"/>
                  <a:pt x="2121172" y="7193"/>
                  <a:pt x="2395657" y="533"/>
                </a:cubicBezTo>
                <a:close/>
              </a:path>
            </a:pathLst>
          </a:custGeom>
        </p:spPr>
      </p:pic>
      <p:pic>
        <p:nvPicPr>
          <p:cNvPr id="10" name="Billede 9" descr="Et billede, der indeholder jord, udendørs, pattedyr&#10;&#10;Automatisk genereret beskrivelse">
            <a:extLst>
              <a:ext uri="{FF2B5EF4-FFF2-40B4-BE49-F238E27FC236}">
                <a16:creationId xmlns:a16="http://schemas.microsoft.com/office/drawing/2014/main" id="{69C7686E-DD3F-4DAC-AE7F-2C8DC34F737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" b="30508"/>
          <a:stretch/>
        </p:blipFill>
        <p:spPr>
          <a:xfrm>
            <a:off x="6568766" y="955922"/>
            <a:ext cx="2299801" cy="2394133"/>
          </a:xfrm>
          <a:custGeom>
            <a:avLst/>
            <a:gdLst/>
            <a:ahLst/>
            <a:cxnLst/>
            <a:rect l="l" t="t" r="r" b="b"/>
            <a:pathLst>
              <a:path w="2246489" h="2351005">
                <a:moveTo>
                  <a:pt x="1151661" y="1443"/>
                </a:moveTo>
                <a:cubicBezTo>
                  <a:pt x="1233631" y="4917"/>
                  <a:pt x="1317535" y="14671"/>
                  <a:pt x="1402443" y="30814"/>
                </a:cubicBezTo>
                <a:cubicBezTo>
                  <a:pt x="1537948" y="56577"/>
                  <a:pt x="1639656" y="114298"/>
                  <a:pt x="1732265" y="217920"/>
                </a:cubicBezTo>
                <a:cubicBezTo>
                  <a:pt x="1829139" y="326311"/>
                  <a:pt x="1908765" y="476638"/>
                  <a:pt x="1993051" y="635816"/>
                </a:cubicBezTo>
                <a:cubicBezTo>
                  <a:pt x="2008576" y="665180"/>
                  <a:pt x="2024662" y="695523"/>
                  <a:pt x="2041004" y="725913"/>
                </a:cubicBezTo>
                <a:cubicBezTo>
                  <a:pt x="2187254" y="997942"/>
                  <a:pt x="2279812" y="1193790"/>
                  <a:pt x="2235234" y="1428254"/>
                </a:cubicBezTo>
                <a:cubicBezTo>
                  <a:pt x="2167312" y="1785504"/>
                  <a:pt x="1965442" y="2009279"/>
                  <a:pt x="1560212" y="2176460"/>
                </a:cubicBezTo>
                <a:cubicBezTo>
                  <a:pt x="1507174" y="2198335"/>
                  <a:pt x="1458538" y="2220330"/>
                  <a:pt x="1411529" y="2241605"/>
                </a:cubicBezTo>
                <a:cubicBezTo>
                  <a:pt x="1216626" y="2329770"/>
                  <a:pt x="1116176" y="2370842"/>
                  <a:pt x="963078" y="2341734"/>
                </a:cubicBezTo>
                <a:cubicBezTo>
                  <a:pt x="811062" y="2312832"/>
                  <a:pt x="667816" y="2247882"/>
                  <a:pt x="537304" y="2148767"/>
                </a:cubicBezTo>
                <a:cubicBezTo>
                  <a:pt x="409636" y="2051788"/>
                  <a:pt x="299638" y="1926926"/>
                  <a:pt x="210472" y="1777713"/>
                </a:cubicBezTo>
                <a:cubicBezTo>
                  <a:pt x="122796" y="1631044"/>
                  <a:pt x="59147" y="1464537"/>
                  <a:pt x="26459" y="1296106"/>
                </a:cubicBezTo>
                <a:cubicBezTo>
                  <a:pt x="-7227" y="1123116"/>
                  <a:pt x="-8744" y="953623"/>
                  <a:pt x="21889" y="792504"/>
                </a:cubicBezTo>
                <a:cubicBezTo>
                  <a:pt x="50778" y="640558"/>
                  <a:pt x="107667" y="506474"/>
                  <a:pt x="190903" y="393892"/>
                </a:cubicBezTo>
                <a:cubicBezTo>
                  <a:pt x="268956" y="288393"/>
                  <a:pt x="370042" y="201917"/>
                  <a:pt x="491313" y="136852"/>
                </a:cubicBezTo>
                <a:cubicBezTo>
                  <a:pt x="677259" y="37131"/>
                  <a:pt x="905753" y="-8977"/>
                  <a:pt x="1151661" y="1443"/>
                </a:cubicBezTo>
                <a:close/>
              </a:path>
            </a:pathLst>
          </a:cu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pic>
        <p:nvPicPr>
          <p:cNvPr id="11" name="Billede 10" descr="Et billede, der indeholder fisk, havbund&#10;&#10;Automatisk genereret beskrivelse">
            <a:extLst>
              <a:ext uri="{FF2B5EF4-FFF2-40B4-BE49-F238E27FC236}">
                <a16:creationId xmlns:a16="http://schemas.microsoft.com/office/drawing/2014/main" id="{103FD373-CD45-4A44-A7CC-92E340D5824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7" r="6194" b="4"/>
          <a:stretch/>
        </p:blipFill>
        <p:spPr>
          <a:xfrm>
            <a:off x="8903467" y="0"/>
            <a:ext cx="3093269" cy="2530405"/>
          </a:xfrm>
          <a:custGeom>
            <a:avLst/>
            <a:gdLst/>
            <a:ahLst/>
            <a:cxnLst/>
            <a:rect l="l" t="t" r="r" b="b"/>
            <a:pathLst>
              <a:path w="3093269" h="2530405">
                <a:moveTo>
                  <a:pt x="60381" y="0"/>
                </a:moveTo>
                <a:lnTo>
                  <a:pt x="3093269" y="0"/>
                </a:lnTo>
                <a:lnTo>
                  <a:pt x="3093269" y="1760938"/>
                </a:lnTo>
                <a:lnTo>
                  <a:pt x="3091357" y="1764934"/>
                </a:lnTo>
                <a:cubicBezTo>
                  <a:pt x="3032651" y="1871844"/>
                  <a:pt x="2962668" y="1970741"/>
                  <a:pt x="2881807" y="2060870"/>
                </a:cubicBezTo>
                <a:cubicBezTo>
                  <a:pt x="2718935" y="2242410"/>
                  <a:pt x="2557541" y="2288971"/>
                  <a:pt x="2236713" y="2369092"/>
                </a:cubicBezTo>
                <a:cubicBezTo>
                  <a:pt x="2159321" y="2388405"/>
                  <a:pt x="2079268" y="2408405"/>
                  <a:pt x="1993879" y="2432762"/>
                </a:cubicBezTo>
                <a:cubicBezTo>
                  <a:pt x="1341447" y="2618793"/>
                  <a:pt x="889107" y="2542063"/>
                  <a:pt x="481384" y="2176267"/>
                </a:cubicBezTo>
                <a:cubicBezTo>
                  <a:pt x="213794" y="1936193"/>
                  <a:pt x="150722" y="1611509"/>
                  <a:pt x="84978" y="1143609"/>
                </a:cubicBezTo>
                <a:cubicBezTo>
                  <a:pt x="77638" y="1091332"/>
                  <a:pt x="70023" y="1039358"/>
                  <a:pt x="62604" y="989101"/>
                </a:cubicBezTo>
                <a:cubicBezTo>
                  <a:pt x="22537" y="716545"/>
                  <a:pt x="-15270" y="459119"/>
                  <a:pt x="6250" y="235762"/>
                </a:cubicBezTo>
                <a:cubicBezTo>
                  <a:pt x="11393" y="182380"/>
                  <a:pt x="19838" y="131912"/>
                  <a:pt x="31866" y="83728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125301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indhold 1">
            <a:extLst>
              <a:ext uri="{FF2B5EF4-FFF2-40B4-BE49-F238E27FC236}">
                <a16:creationId xmlns:a16="http://schemas.microsoft.com/office/drawing/2014/main" id="{3FB32036-7AED-4A00-B452-BEDA98C67F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0867" y="1773239"/>
            <a:ext cx="7203604" cy="4535487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da-DK" sz="5100" dirty="0"/>
              <a:t>Planter skal bruge bestemte mængder næringsstoffer som </a:t>
            </a:r>
            <a:r>
              <a:rPr lang="da-DK" sz="5100" dirty="0" err="1"/>
              <a:t>carbon</a:t>
            </a:r>
            <a:r>
              <a:rPr lang="da-DK" sz="5100" dirty="0"/>
              <a:t>, nitrogen, oxygen, </a:t>
            </a:r>
            <a:r>
              <a:rPr lang="da-DK" sz="5100" dirty="0" err="1"/>
              <a:t>phosphor</a:t>
            </a:r>
            <a:r>
              <a:rPr lang="da-DK" sz="5100" dirty="0"/>
              <a:t> osv. for at leve.</a:t>
            </a:r>
          </a:p>
          <a:p>
            <a:pPr marL="0" indent="0">
              <a:buNone/>
            </a:pPr>
            <a:r>
              <a:rPr lang="da-DK" sz="5100" dirty="0"/>
              <a:t>Mennesker skal dybest set det samme, men da vi er lidt mere komplicerede, skal vi have dem på en mere specifik måde gennem vores kost.</a:t>
            </a:r>
          </a:p>
          <a:p>
            <a:pPr marL="0" indent="0">
              <a:buNone/>
            </a:pPr>
            <a:r>
              <a:rPr lang="da-DK" sz="5100" dirty="0"/>
              <a:t>Det, vi skal bruge meget af, kaldes </a:t>
            </a:r>
            <a:r>
              <a:rPr lang="da-DK" sz="5100" b="1" dirty="0" err="1"/>
              <a:t>makronærringsstoffer</a:t>
            </a:r>
            <a:r>
              <a:rPr lang="da-DK" sz="5100" b="1" dirty="0"/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5100" b="1" dirty="0"/>
              <a:t>Kulhydrater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5100" b="1" dirty="0"/>
              <a:t>Fedt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5100" b="1" dirty="0"/>
              <a:t>Protein</a:t>
            </a:r>
          </a:p>
          <a:p>
            <a:pPr marL="0" indent="0">
              <a:buNone/>
            </a:pPr>
            <a:endParaRPr lang="da-DK" sz="5100" dirty="0"/>
          </a:p>
          <a:p>
            <a:pPr marL="0" indent="0">
              <a:buNone/>
            </a:pPr>
            <a:r>
              <a:rPr lang="da-DK" sz="5100" dirty="0"/>
              <a:t>Det, vi skal bruge mindre af, kaldes </a:t>
            </a:r>
            <a:r>
              <a:rPr lang="da-DK" sz="5100" b="1" dirty="0" err="1"/>
              <a:t>mikronærringstoffer</a:t>
            </a:r>
            <a:r>
              <a:rPr lang="da-DK" sz="5100" b="1" dirty="0"/>
              <a:t>, </a:t>
            </a:r>
            <a:r>
              <a:rPr lang="da-DK" sz="5100" dirty="0"/>
              <a:t>eksempelvis </a:t>
            </a:r>
            <a:r>
              <a:rPr lang="da-DK" sz="5100" b="1" dirty="0"/>
              <a:t>vitaminer</a:t>
            </a:r>
            <a:r>
              <a:rPr lang="da-DK" sz="5100" dirty="0"/>
              <a:t> og </a:t>
            </a:r>
            <a:r>
              <a:rPr lang="da-DK" sz="5100" b="1" dirty="0"/>
              <a:t>mineraler.</a:t>
            </a:r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endParaRPr lang="da-DK" baseline="0" dirty="0"/>
          </a:p>
          <a:p>
            <a:endParaRPr lang="en-DK" dirty="0"/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7EF934A1-CB86-4F79-BCD0-AB3FD616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9932CF46-6BDC-004B-AE47-E15623DAC347}" type="datetime1">
              <a:rPr lang="da-DK" smtClean="0"/>
              <a:t>03-03-2022</a:t>
            </a:fld>
            <a:endParaRPr lang="en-DK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290120D3-F646-4D01-8370-3A7314522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verdensmålene.dk</a:t>
            </a:r>
            <a:endParaRPr lang="en-DK" dirty="0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E6F4BA56-E17E-4537-B28F-0E57455BA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DK"/>
              <a:t>|  </a:t>
            </a:r>
            <a:fld id="{73361457-7C29-0A44-A4DD-374480AAC2F3}" type="slidenum">
              <a:rPr lang="en-DK" smtClean="0"/>
              <a:pPr/>
              <a:t>3</a:t>
            </a:fld>
            <a:r>
              <a:rPr lang="en-DK"/>
              <a:t>  |</a:t>
            </a:r>
            <a:endParaRPr lang="en-DK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C97ADF6E-86FB-40F4-8A3A-7A92CF8625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Makromolekylære</a:t>
            </a:r>
            <a:r>
              <a:rPr lang="en-US" dirty="0"/>
              <a:t> </a:t>
            </a:r>
            <a:r>
              <a:rPr lang="en-US" dirty="0" err="1"/>
              <a:t>næringsstoffer</a:t>
            </a:r>
            <a:endParaRPr lang="en-DK" dirty="0"/>
          </a:p>
        </p:txBody>
      </p:sp>
      <p:pic>
        <p:nvPicPr>
          <p:cNvPr id="9" name="Pladsholder til indhold 8" descr="Et billede, der indeholder person, opbevarer, hånd, mad&#10;&#10;Automatisk genereret beskrivelse">
            <a:extLst>
              <a:ext uri="{FF2B5EF4-FFF2-40B4-BE49-F238E27FC236}">
                <a16:creationId xmlns:a16="http://schemas.microsoft.com/office/drawing/2014/main" id="{57ED51B0-C3E2-4772-8BC8-019CC0844110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69" r="7188" b="1"/>
          <a:stretch/>
        </p:blipFill>
        <p:spPr>
          <a:xfrm>
            <a:off x="7191542" y="1881188"/>
            <a:ext cx="4681204" cy="4535487"/>
          </a:xfrm>
          <a:custGeom>
            <a:avLst/>
            <a:gdLst/>
            <a:ahLst/>
            <a:cxnLst/>
            <a:rect l="l" t="t" r="r" b="b"/>
            <a:pathLst>
              <a:path w="5044104" h="4896924">
                <a:moveTo>
                  <a:pt x="2886613" y="0"/>
                </a:moveTo>
                <a:cubicBezTo>
                  <a:pt x="3218269" y="0"/>
                  <a:pt x="3523512" y="65865"/>
                  <a:pt x="3794011" y="195584"/>
                </a:cubicBezTo>
                <a:cubicBezTo>
                  <a:pt x="4047516" y="317247"/>
                  <a:pt x="4270172" y="494825"/>
                  <a:pt x="4455804" y="723284"/>
                </a:cubicBezTo>
                <a:cubicBezTo>
                  <a:pt x="4835198" y="1190375"/>
                  <a:pt x="5044104" y="1854168"/>
                  <a:pt x="5044104" y="2592438"/>
                </a:cubicBezTo>
                <a:cubicBezTo>
                  <a:pt x="5044104" y="2886985"/>
                  <a:pt x="4963247" y="3123382"/>
                  <a:pt x="4782050" y="3358996"/>
                </a:cubicBezTo>
                <a:cubicBezTo>
                  <a:pt x="4592516" y="3605460"/>
                  <a:pt x="4307730" y="3832465"/>
                  <a:pt x="4006167" y="4072775"/>
                </a:cubicBezTo>
                <a:cubicBezTo>
                  <a:pt x="3950530" y="4117058"/>
                  <a:pt x="3893052" y="4162907"/>
                  <a:pt x="3835576" y="4209314"/>
                </a:cubicBezTo>
                <a:cubicBezTo>
                  <a:pt x="3321099" y="4624632"/>
                  <a:pt x="2945605" y="4896924"/>
                  <a:pt x="2433835" y="4896924"/>
                </a:cubicBezTo>
                <a:cubicBezTo>
                  <a:pt x="1654054" y="4896924"/>
                  <a:pt x="1101803" y="4562680"/>
                  <a:pt x="587325" y="3779234"/>
                </a:cubicBezTo>
                <a:cubicBezTo>
                  <a:pt x="519999" y="3676690"/>
                  <a:pt x="454187" y="3583430"/>
                  <a:pt x="390540" y="3493298"/>
                </a:cubicBezTo>
                <a:cubicBezTo>
                  <a:pt x="126752" y="3119579"/>
                  <a:pt x="0" y="2925228"/>
                  <a:pt x="0" y="2592438"/>
                </a:cubicBezTo>
                <a:cubicBezTo>
                  <a:pt x="0" y="2261996"/>
                  <a:pt x="79450" y="1935577"/>
                  <a:pt x="235969" y="1622244"/>
                </a:cubicBezTo>
                <a:cubicBezTo>
                  <a:pt x="389133" y="1315731"/>
                  <a:pt x="608107" y="1035165"/>
                  <a:pt x="886724" y="788590"/>
                </a:cubicBezTo>
                <a:cubicBezTo>
                  <a:pt x="1160578" y="546153"/>
                  <a:pt x="1485846" y="346211"/>
                  <a:pt x="1827568" y="210454"/>
                </a:cubicBezTo>
                <a:cubicBezTo>
                  <a:pt x="2178491" y="70787"/>
                  <a:pt x="2534934" y="0"/>
                  <a:pt x="2886613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437056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indhold 1">
            <a:extLst>
              <a:ext uri="{FF2B5EF4-FFF2-40B4-BE49-F238E27FC236}">
                <a16:creationId xmlns:a16="http://schemas.microsoft.com/office/drawing/2014/main" id="{3FB32036-7AED-4A00-B452-BEDA98C67F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0862" y="1773239"/>
            <a:ext cx="11090273" cy="4751386"/>
          </a:xfrm>
        </p:spPr>
        <p:txBody>
          <a:bodyPr>
            <a:normAutofit lnSpcReduction="10000"/>
          </a:bodyPr>
          <a:lstStyle/>
          <a:p>
            <a:r>
              <a:rPr lang="da-DK" sz="2800" dirty="0"/>
              <a:t>I dette forløb fokuserer vi på </a:t>
            </a:r>
            <a:r>
              <a:rPr lang="da-DK" sz="2800" dirty="0" err="1"/>
              <a:t>makronærringsstofferne</a:t>
            </a:r>
            <a:r>
              <a:rPr lang="da-DK" sz="2800" dirty="0"/>
              <a:t> – på deres opbygning, kemiske egenskaber og hvorfor de er vigtige.</a:t>
            </a:r>
          </a:p>
          <a:p>
            <a:r>
              <a:rPr lang="da-DK" sz="2800" dirty="0"/>
              <a:t>Disse molekyler er alle så store, at det spiller en rolle for, hvilke egenskaber de har. Derfor kaldes de også </a:t>
            </a:r>
            <a:r>
              <a:rPr lang="da-DK" sz="2800" b="1" dirty="0"/>
              <a:t>makromolekyler.</a:t>
            </a:r>
          </a:p>
          <a:p>
            <a:endParaRPr lang="da-DK" sz="2800" b="1" dirty="0"/>
          </a:p>
          <a:p>
            <a:endParaRPr lang="da-DK" sz="2800" b="1" dirty="0"/>
          </a:p>
          <a:p>
            <a:endParaRPr lang="da-DK" sz="2800" b="1" dirty="0"/>
          </a:p>
          <a:p>
            <a:endParaRPr lang="da-DK" sz="2800" b="1" dirty="0"/>
          </a:p>
          <a:p>
            <a:pPr marL="0" indent="0">
              <a:buNone/>
            </a:pPr>
            <a:endParaRPr lang="da-DK" sz="1800" i="1" dirty="0"/>
          </a:p>
          <a:p>
            <a:pPr marL="0" indent="0">
              <a:buNone/>
            </a:pPr>
            <a:r>
              <a:rPr lang="da-DK" sz="1800" i="1" dirty="0"/>
              <a:t>                         Eksempel på kulhydrat                                                                                Fedt                                                                                         Protein </a:t>
            </a:r>
          </a:p>
          <a:p>
            <a:pPr marL="0" indent="0">
              <a:buNone/>
            </a:pPr>
            <a:endParaRPr lang="da-DK" baseline="0" dirty="0"/>
          </a:p>
          <a:p>
            <a:endParaRPr lang="en-DK" dirty="0"/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7EF934A1-CB86-4F79-BCD0-AB3FD616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9932CF46-6BDC-004B-AE47-E15623DAC347}" type="datetime1">
              <a:rPr lang="da-DK" smtClean="0"/>
              <a:t>03-03-2022</a:t>
            </a:fld>
            <a:endParaRPr lang="en-DK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290120D3-F646-4D01-8370-3A7314522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verdensmålene.dk</a:t>
            </a:r>
            <a:endParaRPr lang="en-DK" dirty="0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E6F4BA56-E17E-4537-B28F-0E57455BA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DK"/>
              <a:t>|  </a:t>
            </a:r>
            <a:fld id="{73361457-7C29-0A44-A4DD-374480AAC2F3}" type="slidenum">
              <a:rPr lang="en-DK" smtClean="0"/>
              <a:pPr/>
              <a:t>4</a:t>
            </a:fld>
            <a:r>
              <a:rPr lang="en-DK"/>
              <a:t>  |</a:t>
            </a:r>
            <a:endParaRPr lang="en-DK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C97ADF6E-86FB-40F4-8A3A-7A92CF8625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Makromolekylære</a:t>
            </a:r>
            <a:r>
              <a:rPr lang="en-US" dirty="0"/>
              <a:t> </a:t>
            </a:r>
            <a:r>
              <a:rPr lang="en-US" dirty="0" err="1"/>
              <a:t>næringsstoffer</a:t>
            </a:r>
            <a:endParaRPr lang="en-DK" dirty="0"/>
          </a:p>
        </p:txBody>
      </p:sp>
      <p:pic>
        <p:nvPicPr>
          <p:cNvPr id="8" name="Billede 7" descr="Et billede, der indeholder udendørs genstand, fyrværkeri&#10;&#10;Automatisk genereret beskrivelse">
            <a:extLst>
              <a:ext uri="{FF2B5EF4-FFF2-40B4-BE49-F238E27FC236}">
                <a16:creationId xmlns:a16="http://schemas.microsoft.com/office/drawing/2014/main" id="{EEA038A3-5528-414D-912B-C24D35762B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989" b="28822"/>
          <a:stretch/>
        </p:blipFill>
        <p:spPr>
          <a:xfrm>
            <a:off x="1001462" y="3532093"/>
            <a:ext cx="2943641" cy="2186631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993F7412-9052-4CB2-8D19-249CA08656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064" y="3038696"/>
            <a:ext cx="4025214" cy="3425625"/>
          </a:xfrm>
          <a:prstGeom prst="rect">
            <a:avLst/>
          </a:prstGeom>
        </p:spPr>
      </p:pic>
      <p:pic>
        <p:nvPicPr>
          <p:cNvPr id="11" name="Billede 10" descr="Et billede, der indeholder tekst&#10;&#10;Automatisk genereret beskrivelse">
            <a:extLst>
              <a:ext uri="{FF2B5EF4-FFF2-40B4-BE49-F238E27FC236}">
                <a16:creationId xmlns:a16="http://schemas.microsoft.com/office/drawing/2014/main" id="{A3775717-4298-425E-825A-DAD96DD987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51921" y="3236259"/>
            <a:ext cx="3634462" cy="2968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6313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BA85462A-FB7A-4730-8F52-0B422DDC214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algn="r"/>
            <a:fld id="{9156EC16-5C0F-BD43-9584-B955B5B94F0E}" type="datetime1">
              <a:rPr lang="da-DK" smtClean="0"/>
              <a:t>03-03-2022</a:t>
            </a:fld>
            <a:endParaRPr lang="en-DK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0C2E8EF0-9C66-4F50-B4F7-FFF2B54C65E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 dirty="0"/>
              <a:t>verdensmålene.dk</a:t>
            </a:r>
            <a:endParaRPr lang="en-DK" dirty="0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AC3FF0A6-616C-4B40-B351-8150BD20CE5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DK"/>
              <a:t>|  </a:t>
            </a:r>
            <a:fld id="{73361457-7C29-0A44-A4DD-374480AAC2F3}" type="slidenum">
              <a:rPr lang="en-DK" smtClean="0"/>
              <a:pPr/>
              <a:t>5</a:t>
            </a:fld>
            <a:r>
              <a:rPr lang="en-DK"/>
              <a:t>  |</a:t>
            </a:r>
            <a:endParaRPr lang="en-DK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94633DB6-7914-4F8C-9116-0CCBD34187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Liste</a:t>
            </a:r>
            <a:r>
              <a:rPr lang="en-US" dirty="0"/>
              <a:t> med </a:t>
            </a:r>
            <a:r>
              <a:rPr lang="en-US" dirty="0" err="1"/>
              <a:t>proteinrige</a:t>
            </a:r>
            <a:r>
              <a:rPr lang="en-US" dirty="0"/>
              <a:t> </a:t>
            </a:r>
            <a:r>
              <a:rPr lang="en-US" dirty="0" err="1"/>
              <a:t>fødevarer</a:t>
            </a:r>
            <a:endParaRPr lang="en-DK" dirty="0"/>
          </a:p>
        </p:txBody>
      </p:sp>
      <p:graphicFrame>
        <p:nvGraphicFramePr>
          <p:cNvPr id="8" name="Tabel 5">
            <a:extLst>
              <a:ext uri="{FF2B5EF4-FFF2-40B4-BE49-F238E27FC236}">
                <a16:creationId xmlns:a16="http://schemas.microsoft.com/office/drawing/2014/main" id="{65E39E7A-6DE3-4375-ACDF-BEF8B65A3E96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622887206"/>
              </p:ext>
            </p:extLst>
          </p:nvPr>
        </p:nvGraphicFramePr>
        <p:xfrm>
          <a:off x="550863" y="1038225"/>
          <a:ext cx="10430901" cy="548640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952355">
                  <a:extLst>
                    <a:ext uri="{9D8B030D-6E8A-4147-A177-3AD203B41FA5}">
                      <a16:colId xmlns:a16="http://schemas.microsoft.com/office/drawing/2014/main" val="1207024031"/>
                    </a:ext>
                  </a:extLst>
                </a:gridCol>
                <a:gridCol w="2533070">
                  <a:extLst>
                    <a:ext uri="{9D8B030D-6E8A-4147-A177-3AD203B41FA5}">
                      <a16:colId xmlns:a16="http://schemas.microsoft.com/office/drawing/2014/main" val="2810294635"/>
                    </a:ext>
                  </a:extLst>
                </a:gridCol>
                <a:gridCol w="2533070">
                  <a:extLst>
                    <a:ext uri="{9D8B030D-6E8A-4147-A177-3AD203B41FA5}">
                      <a16:colId xmlns:a16="http://schemas.microsoft.com/office/drawing/2014/main" val="4159147818"/>
                    </a:ext>
                  </a:extLst>
                </a:gridCol>
                <a:gridCol w="2412406">
                  <a:extLst>
                    <a:ext uri="{9D8B030D-6E8A-4147-A177-3AD203B41FA5}">
                      <a16:colId xmlns:a16="http://schemas.microsoft.com/office/drawing/2014/main" val="4030432625"/>
                    </a:ext>
                  </a:extLst>
                </a:gridCol>
              </a:tblGrid>
              <a:tr h="449589">
                <a:tc>
                  <a:txBody>
                    <a:bodyPr/>
                    <a:lstStyle/>
                    <a:p>
                      <a:r>
                        <a:rPr lang="da-DK" sz="2400" dirty="0">
                          <a:latin typeface="+mj-lt"/>
                        </a:rPr>
                        <a:t>Fødevarer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2400" dirty="0">
                          <a:latin typeface="+mj-lt"/>
                        </a:rPr>
                        <a:t>g protein per 100g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2400" b="1" kern="1200" dirty="0"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CO</a:t>
                      </a:r>
                      <a:r>
                        <a:rPr lang="da-DK" sz="2400" b="1" kern="1200" baseline="-25000" dirty="0"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</a:t>
                      </a:r>
                      <a:r>
                        <a:rPr lang="da-DK" sz="2400" b="1" kern="1200" dirty="0"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per kilo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2400" b="1" kern="1200"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kr. per kilo</a:t>
                      </a:r>
                      <a:endParaRPr lang="da-DK" sz="2400" b="1" kern="1200" dirty="0">
                        <a:solidFill>
                          <a:schemeClr val="lt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4263916"/>
                  </a:ext>
                </a:extLst>
              </a:tr>
              <a:tr h="449589">
                <a:tc>
                  <a:txBody>
                    <a:bodyPr/>
                    <a:lstStyle/>
                    <a:p>
                      <a:endParaRPr lang="da-DK" sz="2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sz="2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sz="2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sz="24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6916024"/>
                  </a:ext>
                </a:extLst>
              </a:tr>
              <a:tr h="449589">
                <a:tc>
                  <a:txBody>
                    <a:bodyPr/>
                    <a:lstStyle/>
                    <a:p>
                      <a:endParaRPr lang="da-DK" sz="2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sz="2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sz="2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sz="24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7540867"/>
                  </a:ext>
                </a:extLst>
              </a:tr>
              <a:tr h="449589">
                <a:tc>
                  <a:txBody>
                    <a:bodyPr/>
                    <a:lstStyle/>
                    <a:p>
                      <a:endParaRPr lang="da-DK" sz="2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sz="2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sz="240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sz="240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4536579"/>
                  </a:ext>
                </a:extLst>
              </a:tr>
              <a:tr h="449589">
                <a:tc>
                  <a:txBody>
                    <a:bodyPr/>
                    <a:lstStyle/>
                    <a:p>
                      <a:endParaRPr lang="da-DK" sz="2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sz="2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sz="2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sz="24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8593409"/>
                  </a:ext>
                </a:extLst>
              </a:tr>
              <a:tr h="449589">
                <a:tc>
                  <a:txBody>
                    <a:bodyPr/>
                    <a:lstStyle/>
                    <a:p>
                      <a:endParaRPr lang="da-DK" sz="240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sz="2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sz="2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sz="24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9228960"/>
                  </a:ext>
                </a:extLst>
              </a:tr>
              <a:tr h="449589">
                <a:tc>
                  <a:txBody>
                    <a:bodyPr/>
                    <a:lstStyle/>
                    <a:p>
                      <a:endParaRPr lang="da-DK" sz="2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sz="240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sz="2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sz="240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3193864"/>
                  </a:ext>
                </a:extLst>
              </a:tr>
              <a:tr h="449589">
                <a:tc>
                  <a:txBody>
                    <a:bodyPr/>
                    <a:lstStyle/>
                    <a:p>
                      <a:endParaRPr lang="da-DK" sz="2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sz="240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sz="2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sz="240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4749945"/>
                  </a:ext>
                </a:extLst>
              </a:tr>
              <a:tr h="449589">
                <a:tc>
                  <a:txBody>
                    <a:bodyPr/>
                    <a:lstStyle/>
                    <a:p>
                      <a:endParaRPr lang="da-DK" sz="2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sz="240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sz="240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sz="24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2251271"/>
                  </a:ext>
                </a:extLst>
              </a:tr>
              <a:tr h="449589">
                <a:tc>
                  <a:txBody>
                    <a:bodyPr/>
                    <a:lstStyle/>
                    <a:p>
                      <a:endParaRPr lang="da-DK" sz="2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sz="2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sz="2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sz="24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8874420"/>
                  </a:ext>
                </a:extLst>
              </a:tr>
              <a:tr h="449589">
                <a:tc>
                  <a:txBody>
                    <a:bodyPr/>
                    <a:lstStyle/>
                    <a:p>
                      <a:endParaRPr lang="da-DK" sz="240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sz="2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sz="2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sz="24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8093395"/>
                  </a:ext>
                </a:extLst>
              </a:tr>
              <a:tr h="449589">
                <a:tc>
                  <a:txBody>
                    <a:bodyPr/>
                    <a:lstStyle/>
                    <a:p>
                      <a:endParaRPr lang="da-DK" sz="240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sz="2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sz="2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sz="24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49056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10825600"/>
      </p:ext>
    </p:extLst>
  </p:cSld>
  <p:clrMapOvr>
    <a:masterClrMapping/>
  </p:clrMapOvr>
</p:sld>
</file>

<file path=ppt/theme/theme1.xml><?xml version="1.0" encoding="utf-8"?>
<a:theme xmlns:a="http://schemas.openxmlformats.org/drawingml/2006/main" name="MS-Theme-01">
  <a:themeElements>
    <a:clrScheme name="SDG 02">
      <a:dk1>
        <a:srgbClr val="111111"/>
      </a:dk1>
      <a:lt1>
        <a:srgbClr val="EEEEEE"/>
      </a:lt1>
      <a:dk2>
        <a:srgbClr val="333333"/>
      </a:dk2>
      <a:lt2>
        <a:srgbClr val="F8F8F8"/>
      </a:lt2>
      <a:accent1>
        <a:srgbClr val="DDA63A"/>
      </a:accent1>
      <a:accent2>
        <a:srgbClr val="FD9D24"/>
      </a:accent2>
      <a:accent3>
        <a:srgbClr val="FCC30B"/>
      </a:accent3>
      <a:accent4>
        <a:srgbClr val="26BDE2"/>
      </a:accent4>
      <a:accent5>
        <a:srgbClr val="0A97D9"/>
      </a:accent5>
      <a:accent6>
        <a:srgbClr val="00689D"/>
      </a:accent6>
      <a:hlink>
        <a:srgbClr val="DDA63A"/>
      </a:hlink>
      <a:folHlink>
        <a:srgbClr val="FD9D24"/>
      </a:folHlink>
    </a:clrScheme>
    <a:fontScheme name="Test">
      <a:majorFont>
        <a:latin typeface="Teko-Regular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9BD999D3-47E3-DA45-A34D-15718D39A5DC}" vid="{04FAC5F9-21AE-B946-B8C0-EBD3DAE49C0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E1EBF22F22BD894D9376E2297FB3B6BB" ma:contentTypeVersion="19" ma:contentTypeDescription="Opret et nyt dokument." ma:contentTypeScope="" ma:versionID="43e63b70dbf646a91089628b9fe8ff4f">
  <xsd:schema xmlns:xsd="http://www.w3.org/2001/XMLSchema" xmlns:xs="http://www.w3.org/2001/XMLSchema" xmlns:p="http://schemas.microsoft.com/office/2006/metadata/properties" xmlns:ns2="4cf67d76-6d67-47b9-abef-710e043f91bd" xmlns:ns3="4824f45e-a9cb-4df3-9007-856bac09b47a" targetNamespace="http://schemas.microsoft.com/office/2006/metadata/properties" ma:root="true" ma:fieldsID="bb6ef967a8a0206e69cf7053c7ff468e" ns2:_="" ns3:_="">
    <xsd:import namespace="4cf67d76-6d67-47b9-abef-710e043f91bd"/>
    <xsd:import namespace="4824f45e-a9cb-4df3-9007-856bac09b47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f67d76-6d67-47b9-abef-710e043f91b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9" nillable="true" ma:taxonomy="true" ma:internalName="lcf76f155ced4ddcb4097134ff3c332f" ma:taxonomyFieldName="MediaServiceImageTags" ma:displayName="Billedmærker" ma:readOnly="false" ma:fieldId="{5cf76f15-5ced-4ddc-b409-7134ff3c332f}" ma:taxonomyMulti="true" ma:sspId="dd1ecd37-496c-4309-8ea7-a1f5911fc37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21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24f45e-a9cb-4df3-9007-856bac09b47a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lt med 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916f5b05-7b91-47f6-bc85-84b11d616f98}" ma:internalName="TaxCatchAll" ma:showField="CatchAllData" ma:web="4824f45e-a9cb-4df3-9007-856bac09b47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cf67d76-6d67-47b9-abef-710e043f91bd">
      <Terms xmlns="http://schemas.microsoft.com/office/infopath/2007/PartnerControls"/>
    </lcf76f155ced4ddcb4097134ff3c332f>
    <TaxCatchAll xmlns="4824f45e-a9cb-4df3-9007-856bac09b47a" xsi:nil="true"/>
  </documentManagement>
</p:properties>
</file>

<file path=customXml/itemProps1.xml><?xml version="1.0" encoding="utf-8"?>
<ds:datastoreItem xmlns:ds="http://schemas.openxmlformats.org/officeDocument/2006/customXml" ds:itemID="{61C7C775-4342-4DF4-9C1A-CCF31EA864CA}"/>
</file>

<file path=customXml/itemProps2.xml><?xml version="1.0" encoding="utf-8"?>
<ds:datastoreItem xmlns:ds="http://schemas.openxmlformats.org/officeDocument/2006/customXml" ds:itemID="{4E80FB6C-4A81-4B34-8205-521851C5F1FE}"/>
</file>

<file path=customXml/itemProps3.xml><?xml version="1.0" encoding="utf-8"?>
<ds:datastoreItem xmlns:ds="http://schemas.openxmlformats.org/officeDocument/2006/customXml" ds:itemID="{A0BE8F6F-FE02-4391-9F8E-1E5D5F7B552F}"/>
</file>

<file path=docProps/app.xml><?xml version="1.0" encoding="utf-8"?>
<Properties xmlns="http://schemas.openxmlformats.org/officeDocument/2006/extended-properties" xmlns:vt="http://schemas.openxmlformats.org/officeDocument/2006/docPropsVTypes">
  <Template>MS PP Template 06</Template>
  <TotalTime>156</TotalTime>
  <Words>374</Words>
  <Application>Microsoft Office PowerPoint</Application>
  <PresentationFormat>Widescreen</PresentationFormat>
  <Paragraphs>50</Paragraphs>
  <Slides>5</Slides>
  <Notes>4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5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5</vt:i4>
      </vt:variant>
    </vt:vector>
  </HeadingPairs>
  <TitlesOfParts>
    <vt:vector size="11" baseType="lpstr">
      <vt:lpstr>Teko-Regular</vt:lpstr>
      <vt:lpstr>Wingdings</vt:lpstr>
      <vt:lpstr>Arial</vt:lpstr>
      <vt:lpstr>Calibri</vt:lpstr>
      <vt:lpstr>Helvetica Neue</vt:lpstr>
      <vt:lpstr>MS-Theme-01</vt:lpstr>
      <vt:lpstr>Bæredygtige proteiner  – Fra insekter til fiskefoder</vt:lpstr>
      <vt:lpstr>Bæredygtige proteiner – modul 1 </vt:lpstr>
      <vt:lpstr>Makromolekylære næringsstoffer</vt:lpstr>
      <vt:lpstr>Makromolekylære næringsstoffer</vt:lpstr>
      <vt:lpstr>Liste med proteinrige fødevarer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Julie</dc:creator>
  <cp:lastModifiedBy>Julie Lindholm</cp:lastModifiedBy>
  <cp:revision>4</cp:revision>
  <dcterms:created xsi:type="dcterms:W3CDTF">2021-11-25T12:20:26Z</dcterms:created>
  <dcterms:modified xsi:type="dcterms:W3CDTF">2022-03-03T09:11:16Z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74a6cde5-7839-4ec4-8d8e-c07bb763d4d9_Enabled">
    <vt:lpwstr>true</vt:lpwstr>
  </property>
  <property fmtid="{D5CDD505-2E9C-101B-9397-08002B2CF9AE}" pid="3" name="MSIP_Label_74a6cde5-7839-4ec4-8d8e-c07bb763d4d9_SetDate">
    <vt:lpwstr>2021-11-25T12:29:37Z</vt:lpwstr>
  </property>
  <property fmtid="{D5CDD505-2E9C-101B-9397-08002B2CF9AE}" pid="4" name="MSIP_Label_74a6cde5-7839-4ec4-8d8e-c07bb763d4d9_Method">
    <vt:lpwstr>Privileged</vt:lpwstr>
  </property>
  <property fmtid="{D5CDD505-2E9C-101B-9397-08002B2CF9AE}" pid="5" name="MSIP_Label_74a6cde5-7839-4ec4-8d8e-c07bb763d4d9_Name">
    <vt:lpwstr>Public</vt:lpwstr>
  </property>
  <property fmtid="{D5CDD505-2E9C-101B-9397-08002B2CF9AE}" pid="6" name="MSIP_Label_74a6cde5-7839-4ec4-8d8e-c07bb763d4d9_SiteId">
    <vt:lpwstr>3c41b599-f42e-41c3-b837-b8a13451b079</vt:lpwstr>
  </property>
  <property fmtid="{D5CDD505-2E9C-101B-9397-08002B2CF9AE}" pid="7" name="MSIP_Label_74a6cde5-7839-4ec4-8d8e-c07bb763d4d9_ActionId">
    <vt:lpwstr>7c749932-66bb-4ee2-8afc-96fda657323a</vt:lpwstr>
  </property>
  <property fmtid="{D5CDD505-2E9C-101B-9397-08002B2CF9AE}" pid="8" name="MSIP_Label_74a6cde5-7839-4ec4-8d8e-c07bb763d4d9_ContentBits">
    <vt:lpwstr>0</vt:lpwstr>
  </property>
  <property fmtid="{D5CDD505-2E9C-101B-9397-08002B2CF9AE}" pid="9" name="ContentTypeId">
    <vt:lpwstr>0x010100E1EBF22F22BD894D9376E2297FB3B6BB</vt:lpwstr>
  </property>
  <property fmtid="{D5CDD505-2E9C-101B-9397-08002B2CF9AE}" pid="10" name="MediaServiceImageTags">
    <vt:lpwstr/>
  </property>
</Properties>
</file>