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4" r:id="rId2"/>
    <p:sldId id="258" r:id="rId3"/>
    <p:sldId id="266" r:id="rId4"/>
    <p:sldId id="273" r:id="rId5"/>
    <p:sldId id="274" r:id="rId6"/>
    <p:sldId id="275" r:id="rId7"/>
    <p:sldId id="276" r:id="rId8"/>
    <p:sldId id="277" r:id="rId9"/>
    <p:sldId id="278" r:id="rId10"/>
    <p:sldId id="270" r:id="rId11"/>
    <p:sldId id="283" r:id="rId12"/>
    <p:sldId id="280" r:id="rId13"/>
    <p:sldId id="282" r:id="rId14"/>
    <p:sldId id="284" r:id="rId15"/>
    <p:sldId id="285" r:id="rId16"/>
    <p:sldId id="281" r:id="rId17"/>
    <p:sldId id="286" r:id="rId18"/>
    <p:sldId id="288" r:id="rId19"/>
    <p:sldId id="292" r:id="rId20"/>
    <p:sldId id="29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D3ED7E-9E48-4453-B7B0-A568961AAB18}" v="41" dt="2020-11-12T12:15:29.7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41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Relationship Id="rId30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Reinholt Nielsen" userId="f466364d-a6cb-40db-a736-0e9d661d4a9b" providerId="ADAL" clId="{84D3ED7E-9E48-4453-B7B0-A568961AAB18}"/>
    <pc:docChg chg="undo redo custSel addSld delSld modSld">
      <pc:chgData name="Peter Reinholt Nielsen" userId="f466364d-a6cb-40db-a736-0e9d661d4a9b" providerId="ADAL" clId="{84D3ED7E-9E48-4453-B7B0-A568961AAB18}" dt="2020-11-12T12:16:19.104" v="624" actId="47"/>
      <pc:docMkLst>
        <pc:docMk/>
      </pc:docMkLst>
      <pc:sldChg chg="modSp del mod">
        <pc:chgData name="Peter Reinholt Nielsen" userId="f466364d-a6cb-40db-a736-0e9d661d4a9b" providerId="ADAL" clId="{84D3ED7E-9E48-4453-B7B0-A568961AAB18}" dt="2020-11-12T12:16:19.104" v="624" actId="47"/>
        <pc:sldMkLst>
          <pc:docMk/>
          <pc:sldMk cId="705020029" sldId="257"/>
        </pc:sldMkLst>
        <pc:spChg chg="mod">
          <ac:chgData name="Peter Reinholt Nielsen" userId="f466364d-a6cb-40db-a736-0e9d661d4a9b" providerId="ADAL" clId="{84D3ED7E-9E48-4453-B7B0-A568961AAB18}" dt="2020-11-05T17:38:22.438" v="1" actId="20577"/>
          <ac:spMkLst>
            <pc:docMk/>
            <pc:sldMk cId="705020029" sldId="257"/>
            <ac:spMk id="3" creationId="{0F204480-E1EB-4CD9-B059-4CBB08E63D73}"/>
          </ac:spMkLst>
        </pc:spChg>
      </pc:sldChg>
      <pc:sldChg chg="addSp delSp add del mod setBg delDesignElem">
        <pc:chgData name="Peter Reinholt Nielsen" userId="f466364d-a6cb-40db-a736-0e9d661d4a9b" providerId="ADAL" clId="{84D3ED7E-9E48-4453-B7B0-A568961AAB18}" dt="2020-11-12T12:15:32.673" v="613" actId="47"/>
        <pc:sldMkLst>
          <pc:docMk/>
          <pc:sldMk cId="2074418289" sldId="279"/>
        </pc:sldMkLst>
        <pc:spChg chg="del">
          <ac:chgData name="Peter Reinholt Nielsen" userId="f466364d-a6cb-40db-a736-0e9d661d4a9b" providerId="ADAL" clId="{84D3ED7E-9E48-4453-B7B0-A568961AAB18}" dt="2020-11-12T12:15:11.017" v="609"/>
          <ac:spMkLst>
            <pc:docMk/>
            <pc:sldMk cId="2074418289" sldId="279"/>
            <ac:spMk id="71" creationId="{41F18803-BE79-4916-AE6B-5DE238B367F0}"/>
          </ac:spMkLst>
        </pc:spChg>
        <pc:spChg chg="del">
          <ac:chgData name="Peter Reinholt Nielsen" userId="f466364d-a6cb-40db-a736-0e9d661d4a9b" providerId="ADAL" clId="{84D3ED7E-9E48-4453-B7B0-A568961AAB18}" dt="2020-11-12T12:15:11.017" v="609"/>
          <ac:spMkLst>
            <pc:docMk/>
            <pc:sldMk cId="2074418289" sldId="279"/>
            <ac:spMk id="73" creationId="{C15229F3-7A2E-4558-98FE-7A5F69409DCE}"/>
          </ac:spMkLst>
        </pc:spChg>
        <pc:picChg chg="add del">
          <ac:chgData name="Peter Reinholt Nielsen" userId="f466364d-a6cb-40db-a736-0e9d661d4a9b" providerId="ADAL" clId="{84D3ED7E-9E48-4453-B7B0-A568961AAB18}" dt="2020-11-12T12:15:26.519" v="611" actId="478"/>
          <ac:picMkLst>
            <pc:docMk/>
            <pc:sldMk cId="2074418289" sldId="279"/>
            <ac:picMk id="6" creationId="{084D9562-D32D-447D-9406-DEFCDA5E77B6}"/>
          </ac:picMkLst>
        </pc:picChg>
      </pc:sldChg>
      <pc:sldChg chg="modNotesTx">
        <pc:chgData name="Peter Reinholt Nielsen" userId="f466364d-a6cb-40db-a736-0e9d661d4a9b" providerId="ADAL" clId="{84D3ED7E-9E48-4453-B7B0-A568961AAB18}" dt="2020-11-05T17:52:16.728" v="530" actId="20577"/>
        <pc:sldMkLst>
          <pc:docMk/>
          <pc:sldMk cId="3973776709" sldId="280"/>
        </pc:sldMkLst>
      </pc:sldChg>
      <pc:sldChg chg="modSp">
        <pc:chgData name="Peter Reinholt Nielsen" userId="f466364d-a6cb-40db-a736-0e9d661d4a9b" providerId="ADAL" clId="{84D3ED7E-9E48-4453-B7B0-A568961AAB18}" dt="2020-11-05T17:43:50.471" v="12" actId="6549"/>
        <pc:sldMkLst>
          <pc:docMk/>
          <pc:sldMk cId="1837115552" sldId="281"/>
        </pc:sldMkLst>
        <pc:spChg chg="mod">
          <ac:chgData name="Peter Reinholt Nielsen" userId="f466364d-a6cb-40db-a736-0e9d661d4a9b" providerId="ADAL" clId="{84D3ED7E-9E48-4453-B7B0-A568961AAB18}" dt="2020-11-05T17:43:50.471" v="12" actId="6549"/>
          <ac:spMkLst>
            <pc:docMk/>
            <pc:sldMk cId="1837115552" sldId="281"/>
            <ac:spMk id="3" creationId="{E85E8EB3-1EE6-48CB-B73F-CB725DC60A61}"/>
          </ac:spMkLst>
        </pc:spChg>
      </pc:sldChg>
      <pc:sldChg chg="modNotesTx">
        <pc:chgData name="Peter Reinholt Nielsen" userId="f466364d-a6cb-40db-a736-0e9d661d4a9b" providerId="ADAL" clId="{84D3ED7E-9E48-4453-B7B0-A568961AAB18}" dt="2020-11-05T17:52:34.550" v="602" actId="20577"/>
        <pc:sldMkLst>
          <pc:docMk/>
          <pc:sldMk cId="3678264075" sldId="285"/>
        </pc:sldMkLst>
      </pc:sldChg>
      <pc:sldChg chg="modSp">
        <pc:chgData name="Peter Reinholt Nielsen" userId="f466364d-a6cb-40db-a736-0e9d661d4a9b" providerId="ADAL" clId="{84D3ED7E-9E48-4453-B7B0-A568961AAB18}" dt="2020-11-05T17:45:27.950" v="48" actId="20577"/>
        <pc:sldMkLst>
          <pc:docMk/>
          <pc:sldMk cId="1168243882" sldId="286"/>
        </pc:sldMkLst>
        <pc:spChg chg="mod">
          <ac:chgData name="Peter Reinholt Nielsen" userId="f466364d-a6cb-40db-a736-0e9d661d4a9b" providerId="ADAL" clId="{84D3ED7E-9E48-4453-B7B0-A568961AAB18}" dt="2020-11-05T17:45:27.950" v="48" actId="20577"/>
          <ac:spMkLst>
            <pc:docMk/>
            <pc:sldMk cId="1168243882" sldId="286"/>
            <ac:spMk id="9" creationId="{09F00A61-3344-4765-9206-00C4A87CB22C}"/>
          </ac:spMkLst>
        </pc:spChg>
      </pc:sldChg>
      <pc:sldChg chg="modSp mod">
        <pc:chgData name="Peter Reinholt Nielsen" userId="f466364d-a6cb-40db-a736-0e9d661d4a9b" providerId="ADAL" clId="{84D3ED7E-9E48-4453-B7B0-A568961AAB18}" dt="2020-11-05T17:40:19.396" v="11" actId="255"/>
        <pc:sldMkLst>
          <pc:docMk/>
          <pc:sldMk cId="2086321863" sldId="288"/>
        </pc:sldMkLst>
        <pc:spChg chg="mod">
          <ac:chgData name="Peter Reinholt Nielsen" userId="f466364d-a6cb-40db-a736-0e9d661d4a9b" providerId="ADAL" clId="{84D3ED7E-9E48-4453-B7B0-A568961AAB18}" dt="2020-11-05T17:40:19.396" v="11" actId="255"/>
          <ac:spMkLst>
            <pc:docMk/>
            <pc:sldMk cId="2086321863" sldId="288"/>
            <ac:spMk id="9" creationId="{09F00A61-3344-4765-9206-00C4A87CB22C}"/>
          </ac:spMkLst>
        </pc:spChg>
      </pc:sldChg>
      <pc:sldChg chg="del">
        <pc:chgData name="Peter Reinholt Nielsen" userId="f466364d-a6cb-40db-a736-0e9d661d4a9b" providerId="ADAL" clId="{84D3ED7E-9E48-4453-B7B0-A568961AAB18}" dt="2020-11-05T17:47:03.401" v="53" actId="47"/>
        <pc:sldMkLst>
          <pc:docMk/>
          <pc:sldMk cId="429242272" sldId="291"/>
        </pc:sldMkLst>
      </pc:sldChg>
      <pc:sldChg chg="modSp mod">
        <pc:chgData name="Peter Reinholt Nielsen" userId="f466364d-a6cb-40db-a736-0e9d661d4a9b" providerId="ADAL" clId="{84D3ED7E-9E48-4453-B7B0-A568961AAB18}" dt="2020-11-05T17:46:19.140" v="51" actId="6549"/>
        <pc:sldMkLst>
          <pc:docMk/>
          <pc:sldMk cId="1774995008" sldId="292"/>
        </pc:sldMkLst>
        <pc:graphicFrameChg chg="modGraphic">
          <ac:chgData name="Peter Reinholt Nielsen" userId="f466364d-a6cb-40db-a736-0e9d661d4a9b" providerId="ADAL" clId="{84D3ED7E-9E48-4453-B7B0-A568961AAB18}" dt="2020-11-05T17:46:19.140" v="51" actId="6549"/>
          <ac:graphicFrameMkLst>
            <pc:docMk/>
            <pc:sldMk cId="1774995008" sldId="292"/>
            <ac:graphicFrameMk id="4" creationId="{37011C37-7F89-44D7-8718-9A10312C617F}"/>
          </ac:graphicFrameMkLst>
        </pc:graphicFrameChg>
      </pc:sldChg>
      <pc:sldChg chg="addSp delSp modSp mod">
        <pc:chgData name="Peter Reinholt Nielsen" userId="f466364d-a6cb-40db-a736-0e9d661d4a9b" providerId="ADAL" clId="{84D3ED7E-9E48-4453-B7B0-A568961AAB18}" dt="2020-11-05T17:54:07.364" v="607" actId="478"/>
        <pc:sldMkLst>
          <pc:docMk/>
          <pc:sldMk cId="3893516162" sldId="293"/>
        </pc:sldMkLst>
        <pc:graphicFrameChg chg="add del mod">
          <ac:chgData name="Peter Reinholt Nielsen" userId="f466364d-a6cb-40db-a736-0e9d661d4a9b" providerId="ADAL" clId="{84D3ED7E-9E48-4453-B7B0-A568961AAB18}" dt="2020-11-05T17:52:54.535" v="604" actId="478"/>
          <ac:graphicFrameMkLst>
            <pc:docMk/>
            <pc:sldMk cId="3893516162" sldId="293"/>
            <ac:graphicFrameMk id="3" creationId="{CF1DB82B-8EE6-4404-97C2-7CDD81DA498B}"/>
          </ac:graphicFrameMkLst>
        </pc:graphicFrameChg>
        <pc:graphicFrameChg chg="del modGraphic">
          <ac:chgData name="Peter Reinholt Nielsen" userId="f466364d-a6cb-40db-a736-0e9d661d4a9b" providerId="ADAL" clId="{84D3ED7E-9E48-4453-B7B0-A568961AAB18}" dt="2020-11-05T17:54:07.364" v="607" actId="478"/>
          <ac:graphicFrameMkLst>
            <pc:docMk/>
            <pc:sldMk cId="3893516162" sldId="293"/>
            <ac:graphicFrameMk id="4" creationId="{958A7667-C6ED-499B-BC05-6D2C37A8A47C}"/>
          </ac:graphicFrameMkLst>
        </pc:graphicFrameChg>
        <pc:graphicFrameChg chg="add ord">
          <ac:chgData name="Peter Reinholt Nielsen" userId="f466364d-a6cb-40db-a736-0e9d661d4a9b" providerId="ADAL" clId="{84D3ED7E-9E48-4453-B7B0-A568961AAB18}" dt="2020-11-05T17:54:00.054" v="606" actId="167"/>
          <ac:graphicFrameMkLst>
            <pc:docMk/>
            <pc:sldMk cId="3893516162" sldId="293"/>
            <ac:graphicFrameMk id="5" creationId="{1AE3ACB5-F7BC-44F8-96F5-6BAFB341C9A2}"/>
          </ac:graphicFrameMkLst>
        </pc:graphicFrameChg>
      </pc:sldChg>
      <pc:sldChg chg="modSp add mod">
        <pc:chgData name="Peter Reinholt Nielsen" userId="f466364d-a6cb-40db-a736-0e9d661d4a9b" providerId="ADAL" clId="{84D3ED7E-9E48-4453-B7B0-A568961AAB18}" dt="2020-11-12T12:16:11.017" v="623"/>
        <pc:sldMkLst>
          <pc:docMk/>
          <pc:sldMk cId="1792671765" sldId="294"/>
        </pc:sldMkLst>
        <pc:spChg chg="mod">
          <ac:chgData name="Peter Reinholt Nielsen" userId="f466364d-a6cb-40db-a736-0e9d661d4a9b" providerId="ADAL" clId="{84D3ED7E-9E48-4453-B7B0-A568961AAB18}" dt="2020-11-12T12:16:11.017" v="623"/>
          <ac:spMkLst>
            <pc:docMk/>
            <pc:sldMk cId="1792671765" sldId="294"/>
            <ac:spMk id="3" creationId="{0F204480-E1EB-4CD9-B059-4CBB08E63D73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BDF65-AAB0-4671-9134-D8283C2F1DFB}" type="datetimeFigureOut">
              <a:rPr lang="da-DK" smtClean="0"/>
              <a:t>12-11-2020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C2537-106E-4EA5-A91D-B7C440F04A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3916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Disse to er tænkt som eksempel til gennemgang før opgavebesvarelse. Opgave 3 i arbejdsarket er til at eleverne selv skal skrive argumenterne ned.</a:t>
            </a:r>
          </a:p>
          <a:p>
            <a:r>
              <a:rPr lang="da-DK" dirty="0"/>
              <a:t>Opgave 4 i arbejdsarket er tænkt om selvstændigt arbejde. Man kan vælge at bruge lysbillede 15 til at samle op,, eller at lade eleverne forklare.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BC2537-106E-4EA5-A91D-B7C440F04AAB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7903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Tænk som opsamling på elevernes besvarelse af spørgsmål 4 i opgavearket.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BC2537-106E-4EA5-A91D-B7C440F04AAB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4748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0A0D0-2D0B-444A-A08F-85CDDF821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38086-0835-4EC6-B700-BC3D02E77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65AF0-B052-42A3-BC8F-4FDBD0471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BC939-EBE5-443F-A808-ABC5D38A5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E7053-AFD7-447E-AE2D-7458D517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80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ECFE-98D5-4CBA-A805-9A9A7393B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A82CE3-05A8-420C-9DED-E60ECF0AE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C8FC3-5EBA-4708-B1B9-1AA99C83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8157C-C57A-4495-9E57-C7A0A9B51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D5CC6-42A3-4B41-9F79-47B2EC77E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0D7173-22B3-419D-9354-490CBF6B9A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710ED-A17B-4C2B-BCA6-36EBDD028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5A2D-8191-465C-B00F-73A13BA61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EF9BD-9E4D-4E1A-8D0A-3F4DE9E2C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4F9-F64F-49CC-BC4B-C45667F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193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02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50C5-2AF6-436F-98C5-69DF43C0E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965-9E5E-4407-89FD-4D7BAA818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3BDBD-96A7-4A6D-9E5E-02653A63C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B5F49-EEB0-4F14-8E59-D53BB28B6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C5538-53E5-4DBC-A2D8-3530C9A34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83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105BB-E5B5-4916-8591-A06AC08BC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F3889-7CF5-486D-93D4-302B9FFE3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FC40B-7DB1-42DF-AF13-13FF8F9B4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5C454-09A7-4DD2-914D-106DED071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A4484-BCD9-415E-AB63-F624C8C02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33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FCD2-445E-4C4E-B0C4-66FE9A453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3B1BC-E3B3-4ACE-BA3F-77E9886CA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950B1-2694-4F0C-9EAE-B84E380C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27765-A686-4EFE-9ED7-A44D5AC6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64315-9B67-40FA-9E8C-5D85C262B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1B37B-0A2C-4160-A06A-59428350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55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FCF6-0187-47AE-81C2-A21F86B3C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C07CA-52B9-4B2F-8BE6-A99DE8805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F7490-0983-4701-9B1D-2B61AFA63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42A34-E124-4635-A435-0ED774C31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456DB4-48F9-449C-ABA1-D77DE2773D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439C52-EE40-4990-8138-693FAAC9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162C19-C451-4035-BAE3-1C8DCFAB2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7183A0-D142-4BF4-B367-20D730969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60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8D0C7-83E6-4449-A6BF-1A738A946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42C78C-1864-4445-92E7-71671E4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C9D53E-DA01-4252-A318-B73A626B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870499-D7C4-47DA-BB6A-107954DBC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95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B557B6-A591-441A-BC88-D2D43F96C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A537DC-8D61-4B7C-BF4A-F38C6F83D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BDD80-B4D2-4484-A0C9-FC8FAB9D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5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9CF8D-3C1B-497E-93EB-409D081FC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407F0-A6AD-4101-8C9B-11FBE8BA5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622C3-C297-4F52-9CDA-14E4B5417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DF027-86DF-4155-9421-F9D451327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B3722-C5F2-4E90-BB3B-479316AD1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E1E68-5CDA-46F8-BDE5-1BECC626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85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2D525-B2B8-4229-8916-1314D82A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FA7052-F5B4-42B0-8A05-171FED7D26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3E9E8-18AD-481A-A646-D8CC72A9D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A1ADA-A767-4762-92FE-8BA10E0BB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14F1C-A10A-4BEF-8F61-D14D44297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3436C-D28B-4B01-9398-3FADF8CC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1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F17D1E-1ACA-4BE9-9EA8-EAEFC78B9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60EF1-4D44-4BD7-802D-A1C57E7E1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19CC2-16D4-40D0-BFAF-C9AC4AD06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FB881-6597-4D2C-BC9C-2EF983446848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F2DAC-B468-4997-9AEC-0DD3130D48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55F2A-B01D-44F7-AE53-B5DEFE7966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1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dreamstime.com/photos-images/wastewater.html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infoasturies.com/es/2017/02/07/la-c-e-a-solicita-la-demolicion-de-la-presa-de-entrepenes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emf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emf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emf"/><Relationship Id="rId4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741FA-4F73-4F13-B24E-9D776198B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4040" y="2245810"/>
            <a:ext cx="5699760" cy="1355750"/>
          </a:xfrm>
        </p:spPr>
        <p:txBody>
          <a:bodyPr>
            <a:normAutofit/>
          </a:bodyPr>
          <a:lstStyle/>
          <a:p>
            <a:pPr algn="l"/>
            <a:r>
              <a:rPr lang="en-GB" sz="5400"/>
              <a:t>Spildevand og EU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04480-E1EB-4CD9-B059-4CBB08E63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4040" y="3608516"/>
            <a:ext cx="5699760" cy="911117"/>
          </a:xfrm>
        </p:spPr>
        <p:txBody>
          <a:bodyPr>
            <a:normAutofit/>
          </a:bodyPr>
          <a:lstStyle/>
          <a:p>
            <a:pPr algn="l"/>
            <a:r>
              <a:rPr lang="da-DK" sz="2000" dirty="0"/>
              <a:t>Lektion 3</a:t>
            </a:r>
          </a:p>
          <a:p>
            <a:pPr algn="l"/>
            <a:r>
              <a:rPr lang="da-DK" sz="2000" dirty="0"/>
              <a:t>Vand og intermolekylære bindinger</a:t>
            </a:r>
          </a:p>
          <a:p>
            <a:pPr algn="l"/>
            <a:endParaRPr lang="en-GB" sz="2000" dirty="0"/>
          </a:p>
        </p:txBody>
      </p:sp>
      <p:sp>
        <p:nvSpPr>
          <p:cNvPr id="71" name="Freeform 17">
            <a:extLst>
              <a:ext uri="{FF2B5EF4-FFF2-40B4-BE49-F238E27FC236}">
                <a16:creationId xmlns:a16="http://schemas.microsoft.com/office/drawing/2014/main" id="{41F18803-BE79-4916-AE6B-5DE238B36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566160" y="0"/>
            <a:ext cx="8625840" cy="2130951"/>
          </a:xfrm>
          <a:custGeom>
            <a:avLst/>
            <a:gdLst>
              <a:gd name="connsiteX0" fmla="*/ 0 w 8663110"/>
              <a:gd name="connsiteY0" fmla="*/ 0 h 2130951"/>
              <a:gd name="connsiteX1" fmla="*/ 819150 w 8663110"/>
              <a:gd name="connsiteY1" fmla="*/ 0 h 2130951"/>
              <a:gd name="connsiteX2" fmla="*/ 1028700 w 8663110"/>
              <a:gd name="connsiteY2" fmla="*/ 0 h 2130951"/>
              <a:gd name="connsiteX3" fmla="*/ 4187970 w 8663110"/>
              <a:gd name="connsiteY3" fmla="*/ 0 h 2130951"/>
              <a:gd name="connsiteX4" fmla="*/ 4400550 w 8663110"/>
              <a:gd name="connsiteY4" fmla="*/ 0 h 2130951"/>
              <a:gd name="connsiteX5" fmla="*/ 5262791 w 8663110"/>
              <a:gd name="connsiteY5" fmla="*/ 0 h 2130951"/>
              <a:gd name="connsiteX6" fmla="*/ 5262791 w 8663110"/>
              <a:gd name="connsiteY6" fmla="*/ 478 h 2130951"/>
              <a:gd name="connsiteX7" fmla="*/ 8663110 w 8663110"/>
              <a:gd name="connsiteY7" fmla="*/ 478 h 2130951"/>
              <a:gd name="connsiteX8" fmla="*/ 7676422 w 8663110"/>
              <a:gd name="connsiteY8" fmla="*/ 2130951 h 2130951"/>
              <a:gd name="connsiteX9" fmla="*/ 4400550 w 8663110"/>
              <a:gd name="connsiteY9" fmla="*/ 2130951 h 2130951"/>
              <a:gd name="connsiteX10" fmla="*/ 4187970 w 8663110"/>
              <a:gd name="connsiteY10" fmla="*/ 2130951 h 2130951"/>
              <a:gd name="connsiteX11" fmla="*/ 1028700 w 8663110"/>
              <a:gd name="connsiteY11" fmla="*/ 2130951 h 2130951"/>
              <a:gd name="connsiteX12" fmla="*/ 819150 w 8663110"/>
              <a:gd name="connsiteY12" fmla="*/ 2130951 h 2130951"/>
              <a:gd name="connsiteX13" fmla="*/ 0 w 8663110"/>
              <a:gd name="connsiteY13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63110" h="2130951">
                <a:moveTo>
                  <a:pt x="0" y="0"/>
                </a:moveTo>
                <a:lnTo>
                  <a:pt x="819150" y="0"/>
                </a:lnTo>
                <a:lnTo>
                  <a:pt x="1028700" y="0"/>
                </a:lnTo>
                <a:lnTo>
                  <a:pt x="4187970" y="0"/>
                </a:lnTo>
                <a:lnTo>
                  <a:pt x="4400550" y="0"/>
                </a:lnTo>
                <a:lnTo>
                  <a:pt x="5262791" y="0"/>
                </a:lnTo>
                <a:lnTo>
                  <a:pt x="5262791" y="478"/>
                </a:lnTo>
                <a:lnTo>
                  <a:pt x="8663110" y="478"/>
                </a:lnTo>
                <a:lnTo>
                  <a:pt x="7676422" y="2130951"/>
                </a:lnTo>
                <a:lnTo>
                  <a:pt x="4400550" y="2130951"/>
                </a:lnTo>
                <a:lnTo>
                  <a:pt x="4187970" y="2130951"/>
                </a:lnTo>
                <a:lnTo>
                  <a:pt x="1028700" y="2130951"/>
                </a:lnTo>
                <a:lnTo>
                  <a:pt x="819150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47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The European Union | OSCE">
            <a:extLst>
              <a:ext uri="{FF2B5EF4-FFF2-40B4-BE49-F238E27FC236}">
                <a16:creationId xmlns:a16="http://schemas.microsoft.com/office/drawing/2014/main" id="{376BD6E6-DDAB-4296-93B4-3F2DB56787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6" r="10842" b="1"/>
          <a:stretch/>
        </p:blipFill>
        <p:spPr bwMode="auto">
          <a:xfrm>
            <a:off x="20" y="10"/>
            <a:ext cx="4902094" cy="3364982"/>
          </a:xfrm>
          <a:custGeom>
            <a:avLst/>
            <a:gdLst/>
            <a:ahLst/>
            <a:cxnLst/>
            <a:rect l="l" t="t" r="r" b="b"/>
            <a:pathLst>
              <a:path w="4902114" h="3364992">
                <a:moveTo>
                  <a:pt x="0" y="0"/>
                </a:moveTo>
                <a:lnTo>
                  <a:pt x="3343681" y="0"/>
                </a:lnTo>
                <a:lnTo>
                  <a:pt x="4902114" y="3364992"/>
                </a:lnTo>
                <a:lnTo>
                  <a:pt x="0" y="33649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 18">
            <a:extLst>
              <a:ext uri="{FF2B5EF4-FFF2-40B4-BE49-F238E27FC236}">
                <a16:creationId xmlns:a16="http://schemas.microsoft.com/office/drawing/2014/main" id="{C15229F3-7A2E-4558-98FE-7A5F69409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162" y="4683319"/>
            <a:ext cx="6488837" cy="2174681"/>
          </a:xfrm>
          <a:custGeom>
            <a:avLst/>
            <a:gdLst>
              <a:gd name="connsiteX0" fmla="*/ 0 w 6516874"/>
              <a:gd name="connsiteY0" fmla="*/ 0 h 2174681"/>
              <a:gd name="connsiteX1" fmla="*/ 819150 w 6516874"/>
              <a:gd name="connsiteY1" fmla="*/ 0 h 2174681"/>
              <a:gd name="connsiteX2" fmla="*/ 1038225 w 6516874"/>
              <a:gd name="connsiteY2" fmla="*/ 0 h 2174681"/>
              <a:gd name="connsiteX3" fmla="*/ 6516874 w 6516874"/>
              <a:gd name="connsiteY3" fmla="*/ 0 h 2174681"/>
              <a:gd name="connsiteX4" fmla="*/ 5509712 w 6516874"/>
              <a:gd name="connsiteY4" fmla="*/ 2174681 h 2174681"/>
              <a:gd name="connsiteX5" fmla="*/ 1038225 w 6516874"/>
              <a:gd name="connsiteY5" fmla="*/ 2174681 h 2174681"/>
              <a:gd name="connsiteX6" fmla="*/ 947987 w 6516874"/>
              <a:gd name="connsiteY6" fmla="*/ 2174681 h 2174681"/>
              <a:gd name="connsiteX7" fmla="*/ 819150 w 6516874"/>
              <a:gd name="connsiteY7" fmla="*/ 2174681 h 2174681"/>
              <a:gd name="connsiteX8" fmla="*/ 0 w 6516874"/>
              <a:gd name="connsiteY8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16874" h="2174681">
                <a:moveTo>
                  <a:pt x="0" y="0"/>
                </a:moveTo>
                <a:lnTo>
                  <a:pt x="819150" y="0"/>
                </a:lnTo>
                <a:lnTo>
                  <a:pt x="1038225" y="0"/>
                </a:lnTo>
                <a:lnTo>
                  <a:pt x="6516874" y="0"/>
                </a:lnTo>
                <a:lnTo>
                  <a:pt x="5509712" y="2174681"/>
                </a:lnTo>
                <a:lnTo>
                  <a:pt x="1038225" y="2174681"/>
                </a:lnTo>
                <a:lnTo>
                  <a:pt x="947987" y="2174681"/>
                </a:lnTo>
                <a:lnTo>
                  <a:pt x="81915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4A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91FCF18-C5BD-4329-889C-1DB391A5D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6029" r="-2" b="-2"/>
          <a:stretch/>
        </p:blipFill>
        <p:spPr bwMode="auto">
          <a:xfrm>
            <a:off x="20" y="3493008"/>
            <a:ext cx="6519814" cy="3364992"/>
          </a:xfrm>
          <a:custGeom>
            <a:avLst/>
            <a:gdLst/>
            <a:ahLst/>
            <a:cxnLst/>
            <a:rect l="l" t="t" r="r" b="b"/>
            <a:pathLst>
              <a:path w="6519834" h="3364992">
                <a:moveTo>
                  <a:pt x="0" y="0"/>
                </a:moveTo>
                <a:lnTo>
                  <a:pt x="4961402" y="0"/>
                </a:lnTo>
                <a:lnTo>
                  <a:pt x="6519834" y="3364992"/>
                </a:lnTo>
                <a:lnTo>
                  <a:pt x="0" y="33649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001B39C-AA98-4C66-A253-36B8598EA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5326" y="6153928"/>
            <a:ext cx="1496948" cy="551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3006802-BE13-4946-B40B-1D004FF381B9}"/>
              </a:ext>
            </a:extLst>
          </p:cNvPr>
          <p:cNvSpPr txBox="1"/>
          <p:nvPr/>
        </p:nvSpPr>
        <p:spPr>
          <a:xfrm>
            <a:off x="20" y="6521501"/>
            <a:ext cx="6519814" cy="336499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https://www.dreamstime.com/photos-images/wastewater.html</a:t>
            </a:r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2671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/>
          <a:lstStyle/>
          <a:p>
            <a:r>
              <a:rPr lang="en-GB" dirty="0" err="1"/>
              <a:t>Elektronprikformler</a:t>
            </a:r>
            <a:r>
              <a:rPr lang="en-GB" dirty="0"/>
              <a:t>.</a:t>
            </a:r>
          </a:p>
          <a:p>
            <a:r>
              <a:rPr lang="en-GB" dirty="0" err="1"/>
              <a:t>Sammenhæng</a:t>
            </a:r>
            <a:r>
              <a:rPr lang="en-GB" dirty="0"/>
              <a:t> </a:t>
            </a:r>
            <a:r>
              <a:rPr lang="en-GB" dirty="0" err="1"/>
              <a:t>mellem</a:t>
            </a:r>
            <a:r>
              <a:rPr lang="en-GB" dirty="0"/>
              <a:t> </a:t>
            </a:r>
            <a:r>
              <a:rPr lang="en-GB" dirty="0" err="1"/>
              <a:t>elektronprikformel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rumlig</a:t>
            </a:r>
            <a:r>
              <a:rPr lang="en-GB" dirty="0"/>
              <a:t> </a:t>
            </a:r>
            <a:r>
              <a:rPr lang="en-GB" dirty="0" err="1"/>
              <a:t>struktur</a:t>
            </a:r>
            <a:endParaRPr lang="en-GB" dirty="0"/>
          </a:p>
          <a:p>
            <a:pPr lvl="1"/>
            <a:r>
              <a:rPr lang="en-GB" dirty="0"/>
              <a:t>VSEPR </a:t>
            </a:r>
            <a:r>
              <a:rPr lang="en-GB" dirty="0" err="1"/>
              <a:t>teori</a:t>
            </a:r>
            <a:endParaRPr lang="en-GB" dirty="0"/>
          </a:p>
          <a:p>
            <a:r>
              <a:rPr lang="en-GB" dirty="0" err="1"/>
              <a:t>Eksempler</a:t>
            </a:r>
            <a:endParaRPr lang="en-GB" dirty="0"/>
          </a:p>
          <a:p>
            <a:pPr lvl="1"/>
            <a:r>
              <a:rPr lang="en-GB" dirty="0"/>
              <a:t>BCl</a:t>
            </a:r>
            <a:r>
              <a:rPr lang="en-GB" baseline="-25000" dirty="0"/>
              <a:t>3</a:t>
            </a:r>
            <a:r>
              <a:rPr lang="en-GB" baseline="30000" dirty="0"/>
              <a:t> </a:t>
            </a:r>
            <a:r>
              <a:rPr lang="en-GB" dirty="0" err="1"/>
              <a:t>og</a:t>
            </a:r>
            <a:r>
              <a:rPr lang="en-GB" dirty="0"/>
              <a:t> PCl</a:t>
            </a:r>
            <a:r>
              <a:rPr lang="en-GB" baseline="-25000" dirty="0"/>
              <a:t>3</a:t>
            </a:r>
          </a:p>
          <a:p>
            <a:r>
              <a:rPr lang="en-GB" dirty="0" err="1"/>
              <a:t>Hvad</a:t>
            </a:r>
            <a:r>
              <a:rPr lang="en-GB" dirty="0"/>
              <a:t> med </a:t>
            </a:r>
            <a:r>
              <a:rPr lang="en-GB" dirty="0" err="1"/>
              <a:t>vand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kuldioxid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30684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>
            <a:normAutofit/>
          </a:bodyPr>
          <a:lstStyle/>
          <a:p>
            <a:r>
              <a:rPr lang="da-DK" dirty="0"/>
              <a:t>VSEPR </a:t>
            </a:r>
            <a:r>
              <a:rPr lang="da-DK" sz="1600" dirty="0"/>
              <a:t>(</a:t>
            </a:r>
            <a:r>
              <a:rPr lang="da-DK" sz="1600" dirty="0" err="1"/>
              <a:t>valence</a:t>
            </a:r>
            <a:r>
              <a:rPr lang="da-DK" sz="1600" dirty="0"/>
              <a:t> </a:t>
            </a:r>
            <a:r>
              <a:rPr lang="da-DK" sz="1600" dirty="0" err="1"/>
              <a:t>shell</a:t>
            </a:r>
            <a:r>
              <a:rPr lang="da-DK" sz="1600" dirty="0"/>
              <a:t> </a:t>
            </a:r>
            <a:r>
              <a:rPr lang="da-DK" sz="1600" dirty="0" err="1"/>
              <a:t>electron</a:t>
            </a:r>
            <a:r>
              <a:rPr lang="da-DK" sz="1600" dirty="0"/>
              <a:t> pair </a:t>
            </a:r>
            <a:r>
              <a:rPr lang="da-DK" sz="1600" dirty="0" err="1"/>
              <a:t>repulsion</a:t>
            </a:r>
            <a:r>
              <a:rPr lang="da-DK" sz="1600" dirty="0"/>
              <a:t>)</a:t>
            </a:r>
            <a:r>
              <a:rPr lang="da-DK" dirty="0"/>
              <a:t> teori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frastøder hinanden.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vil derfor være så lang fra </a:t>
            </a:r>
            <a:r>
              <a:rPr lang="da-DK" dirty="0" err="1"/>
              <a:t>hinandne</a:t>
            </a:r>
            <a:r>
              <a:rPr lang="da-DK" dirty="0"/>
              <a:t> som muligt.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er:</a:t>
            </a:r>
          </a:p>
          <a:p>
            <a:pPr lvl="2"/>
            <a:r>
              <a:rPr lang="da-DK" dirty="0"/>
              <a:t>Kovalente bindinger.</a:t>
            </a:r>
          </a:p>
          <a:p>
            <a:pPr lvl="2"/>
            <a:r>
              <a:rPr lang="da-DK" dirty="0"/>
              <a:t>Frie elektronpar</a:t>
            </a:r>
          </a:p>
          <a:p>
            <a:pPr lvl="2"/>
            <a:r>
              <a:rPr lang="da-DK" dirty="0"/>
              <a:t>En dobbelt- eller </a:t>
            </a:r>
            <a:r>
              <a:rPr lang="da-DK" dirty="0" err="1"/>
              <a:t>tripelbinding</a:t>
            </a:r>
            <a:r>
              <a:rPr lang="da-DK" dirty="0"/>
              <a:t> tæller som ét område med negative ladning</a:t>
            </a:r>
          </a:p>
        </p:txBody>
      </p:sp>
      <p:pic>
        <p:nvPicPr>
          <p:cNvPr id="6" name="CXN Picture 5" descr="ChemAxon{b022b248-1248-445e-b362-c38006a9b25c} MRV|eAHtWN1u4kYURlXVi32KkXtbjMfj34hQ5W+7kWB3tdnuVr1ZDfYAo9gz1tiEsE/Qx+oz9Ql6xhACARMSXPXGR0gBe84353znZ86k++t9mqA7pnIuxamBTctATEQy5mJ8asy4iOUsb2PbtY1fe90I1sJ6kZ8ak6LITjqd2WxmRhOW0nspzEimxuL9yX3ON9bMiCnVuGNbFu78MejflDptLvKCioiBVs5P8vJhX0a0KI2p2KKTUnXHRWexvJOquwXaN+x8w/Y3C5v3eWw8+nQBL89AF414wtBIqpQW6A47JrZNC/+CxkwwRQsWo+EcnnumbQZAQ+9Nd/CO0bjXHZT7/fb7da+bZkpmSNCUnRo5vWP6J1MFZ7mBYlrQz/MM3sD+J0MpE0YF2EGTKTwr1JQZvW6nRNgEoikX8izi8bkU8YVMpALyrwQdJiw+AjZnRX1gtJDp+2k6ZBpOIzzF4qJgY6ZWWFYF0EiO39KokOo5AM+rMmUKtkCKRG/loY6NaJLv8+zjKoxfeM4B8UimBjTLgKfjwa7+PBBjn4dpVgPIEHKzz8S4mDxFieW0xF6C2GXxPINRg0GwBBoVu1JKqv8G7lp84Wx2bG7dzNOhTJaQ5PKIZFBjJadZDSmaSME+Uq7yMyilC5pEtWDlfS6OCkE0oWrMvvJicsFVdGTOy2Q4Xq38eVRK5b5c0YQX85tplklVvLa16Wjn/PuW3U8KxDJJVWvTBXKT0Qh6x7MgOLCI7+4BekfzycFgVUAzrtjnCY9uBcu3zrgtGMvTUnUeQcu+PRwLV7lGk+QTjfn0eYgqpxQTcXmQrdZqN0cKXlZowBQkvrJ4/IiexklVOkmpYHyCiUKf5zfFfM0mCu1ldrjeWTGYJkAbgwx8zL8JBBbOvIokFHMd/McdocSrAnLLimhyJubnByrcQTt8wXJdD2+l2KqndFQ+XAIMeKRkLkcFuqEiRzcQmFH7Y//s+n0bV1XawvLrNEt4xIt3j8YkVUFZtakaDnjwOI/ocf2JDvM+HbKkhpMr0kNeOQI/5lmU3e6J4QVVkCPl1lz3vZUaFxcTysVe1iuVZZWe3rLPx1TEHxTU3Q7VfCJnH0Qy173/ko244PoGsNeMGgFVX455tIrEgzuV50XGsoLH7JLnWULni2F4qUTaCSt0re7W/M6UPKc5i8+gNK6hCd3vaM6vmFqW8+u8htGgpPUlQ9W+G8iiweiep29SB42PlhkchvaVxweAVR0Ba2CfKU/qM02jvdy0ztods7O4dsL181JG0xR6f6+7vGfO+zxf+4ViHhWf2AgMWPSjghcJe/jV6+q/VO22o4eJ6XY7iyWw6QPm2tfFZgN9f+aw7AYiHcEDGK1YNIWrNHy5voSTUJ/UzxlYlFWytK/88WBeL5/nBSsvdIeYow8VIJrOkf6m96cYURtRgqhjIJYwzdjC3XN0kSw+Brq3Tw248/u2FmIHOPAs4iJ93bcD1ws9Qgj2rBAeEdMLse9hHDokJPBBoGg7sMLDrhc4Afwx0BwA255ZTjyea/m+bYWOj+ARcTwnsF2L6IVhgNqu6Za7Oj68cH0PtQMTE2yHxHXAEtcJHJ0LK9d6XX2Er31FPIbBBxulz8Bnbi/dNpDUHRBc0wB66bqCvaVA9iuQLQVnl0JnzbzOQzroxH2aKoMreFcoKS7gxIeDhalyH6ntjqJptvxHj4UsAymY6UB1MV6vFFf26DwztcMxH/VlpAvIsR0H+y5w61secI3aMIECz47tB9ixiO0SlyBrcR1dIR4ITvzA80EAy7Jcx/cBCId26LihZ5MgJDriO8A72z5X80Bq4GGn0+0n7IRe8Foi1p22wyBwNPgmO8Eull9EhFNLQmzwAEVou+gpD2RXzA5jeSP6mFgafFeWHEWE+1oiSLWtuqkdZuph4MT1HOKEISa+F1gBcQDJJtjxsRtAgmASkONLw6uBiJ15ukmNW3LzCh6eumxhTegmNUeXhV9PNmyw4LllBW9mM7Zf0h820Td5gE3QVo54rncsFcFrqXD2GBtCEW8Z67yECmdPI9ZdZ7sT7+xAL6IirIGKXRHaGctXUfHUZ3fraIaN/V08v4gIbNWTFNtVWxMPW8HHjm6WhwwpO4noPF4J3nQ7UZr0Wo000kgjR0i39Vfrh59aP84vW62/W7et1j/5/21SI4000kgjjTTSSCONNNJII400UqP8Cw== ChemAxon{6ab75ec4-d572-4b84-a33d-1dbf56a8fa50} RS|emf:transbg,chiral_off,scale13.5,atsiz0.36000,atomFont:Microsoft Sans Serif-PLAIN-10,bondw0.180375,bondl28.00,wireThickness0.066666,stickThickness0.1,ballRadius0.5,boldbondw5.00,bondHashSpacing0.15,marginSize7.00,cpk,cv_on,amap,downwedge_mdl,wireframe,H_all,anybond_auto,lp,aprop,coordBondStyle_arrow,coordBondStyleAtMulticenter_hashed ChemAxon{6d89e145-12b7-45ee-992c-19c0d57fbe47} Version|20.11.0.644 ChemAxon{97562dce-009c-40a5-8389-1cf1ea9293f2} Renderer|Marvin 20.11.0.545">
            <a:extLst>
              <a:ext uri="{FF2B5EF4-FFF2-40B4-BE49-F238E27FC236}">
                <a16:creationId xmlns:a16="http://schemas.microsoft.com/office/drawing/2014/main" id="{6F101190-7940-4B9D-8F9A-1563ACCDD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3900" cy="73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540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>
            <a:normAutofit/>
          </a:bodyPr>
          <a:lstStyle/>
          <a:p>
            <a:r>
              <a:rPr lang="da-DK" dirty="0"/>
              <a:t>VSPER teori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frastøder hinanden.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vil derfor være så lang fra </a:t>
            </a:r>
            <a:r>
              <a:rPr lang="da-DK" dirty="0" err="1"/>
              <a:t>hinandne</a:t>
            </a:r>
            <a:r>
              <a:rPr lang="da-DK" dirty="0"/>
              <a:t> som muligt.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er:</a:t>
            </a:r>
          </a:p>
          <a:p>
            <a:pPr lvl="2"/>
            <a:r>
              <a:rPr lang="da-DK" dirty="0"/>
              <a:t>Kovalente bindinger.</a:t>
            </a:r>
          </a:p>
          <a:p>
            <a:pPr lvl="2"/>
            <a:r>
              <a:rPr lang="da-DK" dirty="0"/>
              <a:t>Frie elektronpar</a:t>
            </a:r>
          </a:p>
          <a:p>
            <a:pPr lvl="2"/>
            <a:r>
              <a:rPr lang="da-DK" dirty="0"/>
              <a:t>En dobbelt- eller </a:t>
            </a:r>
            <a:r>
              <a:rPr lang="da-DK" dirty="0" err="1"/>
              <a:t>tripelbinding</a:t>
            </a:r>
            <a:r>
              <a:rPr lang="da-DK" dirty="0"/>
              <a:t> tæller som ét område med negative ladning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D26EDB3C-8C74-4035-A3E7-79ACE54B12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5736" y="4703860"/>
            <a:ext cx="1953087" cy="2154140"/>
          </a:xfrm>
          <a:prstGeom prst="rect">
            <a:avLst/>
          </a:prstGeom>
        </p:spPr>
      </p:pic>
      <p:pic>
        <p:nvPicPr>
          <p:cNvPr id="6" name="CXN Picture 5" descr="ChemAxon{b022b248-1248-445e-b362-c38006a9b25c} MRV|eAHtWN1u4kYURlXVi32KkXtbjMfj34hQ5W+7kWB3tdnuVr1ZDfYAo9gz1tiEsE/Qx+oz9Ql6xhACARMSXPXGR0gBe84353znZ86k++t9mqA7pnIuxamBTctATEQy5mJ8asy4iOUsb2PbtY1fe90I1sJ6kZ8ak6LITjqd2WxmRhOW0nspzEimxuL9yX3ON9bMiCnVuGNbFu78MejflDptLvKCioiBVs5P8vJhX0a0KI2p2KKTUnXHRWexvJOquwXaN+x8w/Y3C5v3eWw8+nQBL89AF414wtBIqpQW6A47JrZNC/+CxkwwRQsWo+EcnnumbQZAQ+9Nd/CO0bjXHZT7/fb7da+bZkpmSNCUnRo5vWP6J1MFZ7mBYlrQz/MM3sD+J0MpE0YF2EGTKTwr1JQZvW6nRNgEoikX8izi8bkU8YVMpALyrwQdJiw+AjZnRX1gtJDp+2k6ZBpOIzzF4qJgY6ZWWFYF0EiO39KokOo5AM+rMmUKtkCKRG/loY6NaJLv8+zjKoxfeM4B8UimBjTLgKfjwa7+PBBjn4dpVgPIEHKzz8S4mDxFieW0xF6C2GXxPINRg0GwBBoVu1JKqv8G7lp84Wx2bG7dzNOhTJaQ5PKIZFBjJadZDSmaSME+Uq7yMyilC5pEtWDlfS6OCkE0oWrMvvJicsFVdGTOy2Q4Xq38eVRK5b5c0YQX85tplklVvLa16Wjn/PuW3U8KxDJJVWvTBXKT0Qh6x7MgOLCI7+4BekfzycFgVUAzrtjnCY9uBcu3zrgtGMvTUnUeQcu+PRwLV7lGk+QTjfn0eYgqpxQTcXmQrdZqN0cKXlZowBQkvrJ4/IiexklVOkmpYHyCiUKf5zfFfM0mCu1ldrjeWTGYJkAbgwx8zL8JBBbOvIokFHMd/McdocSrAnLLimhyJubnByrcQTt8wXJdD2+l2KqndFQ+XAIMeKRkLkcFuqEiRzcQmFH7Y//s+n0bV1XawvLrNEt4xIt3j8YkVUFZtakaDnjwOI/ocf2JDvM+HbKkhpMr0kNeOQI/5lmU3e6J4QVVkCPl1lz3vZUaFxcTysVe1iuVZZWe3rLPx1TEHxTU3Q7VfCJnH0Qy173/ko244PoGsNeMGgFVX455tIrEgzuV50XGsoLH7JLnWULni2F4qUTaCSt0re7W/M6UPKc5i8+gNK6hCd3vaM6vmFqW8+u8htGgpPUlQ9W+G8iiweiep29SB42PlhkchvaVxweAVR0Ba2CfKU/qM02jvdy0ztods7O4dsL181JG0xR6f6+7vGfO+zxf+4ViHhWf2AgMWPSjghcJe/jV6+q/VO22o4eJ6XY7iyWw6QPm2tfFZgN9f+aw7AYiHcEDGK1YNIWrNHy5voSTUJ/UzxlYlFWytK/88WBeL5/nBSsvdIeYow8VIJrOkf6m96cYURtRgqhjIJYwzdjC3XN0kSw+Brq3Tw248/u2FmIHOPAs4iJ93bcD1ws9Qgj2rBAeEdMLse9hHDokJPBBoGg7sMLDrhc4Afwx0BwA255ZTjyea/m+bYWOj+ARcTwnsF2L6IVhgNqu6Za7Oj68cH0PtQMTE2yHxHXAEtcJHJ0LK9d6XX2Er31FPIbBBxulz8Bnbi/dNpDUHRBc0wB66bqCvaVA9iuQLQVnl0JnzbzOQzroxH2aKoMreFcoKS7gxIeDhalyH6ntjqJptvxHj4UsAymY6UB1MV6vFFf26DwztcMxH/VlpAvIsR0H+y5w61secI3aMIECz47tB9ixiO0SlyBrcR1dIR4ITvzA80EAy7Jcx/cBCId26LihZ5MgJDriO8A72z5X80Bq4GGn0+0n7IRe8Foi1p22wyBwNPgmO8Eull9EhFNLQmzwAEVou+gpD2RXzA5jeSP6mFgafFeWHEWE+1oiSLWtuqkdZuph4MT1HOKEISa+F1gBcQDJJtjxsRtAgmASkONLw6uBiJ15ukmNW3LzCh6eumxhTegmNUeXhV9PNmyw4LllBW9mM7Zf0h820Td5gE3QVo54rncsFcFrqXD2GBtCEW8Z67yECmdPI9ZdZ7sT7+xAL6IirIGKXRHaGctXUfHUZ3fraIaN/V08v4gIbNWTFNtVWxMPW8HHjm6WhwwpO4noPF4J3nQ7UZr0Wo000kgjR0i39Vfrh59aP84vW62/W7et1j/5/21SI4000kgjjTTSSCONNNJII400UqP8Cw== ChemAxon{6ab75ec4-d572-4b84-a33d-1dbf56a8fa50} RS|emf:transbg,chiral_off,scale13.5,atsiz0.36000,atomFont:Microsoft Sans Serif-PLAIN-10,bondw0.180375,bondl28.00,wireThickness0.066666,stickThickness0.1,ballRadius0.5,boldbondw5.00,bondHashSpacing0.15,marginSize7.00,cpk,cv_on,amap,downwedge_mdl,wireframe,H_all,anybond_auto,lp,aprop,coordBondStyle_arrow,coordBondStyleAtMulticenter_hashed ChemAxon{6d89e145-12b7-45ee-992c-19c0d57fbe47} Version|20.11.0.644 ChemAxon{97562dce-009c-40a5-8389-1cf1ea9293f2} Renderer|Marvin 20.11.0.545">
            <a:extLst>
              <a:ext uri="{FF2B5EF4-FFF2-40B4-BE49-F238E27FC236}">
                <a16:creationId xmlns:a16="http://schemas.microsoft.com/office/drawing/2014/main" id="{6F101190-7940-4B9D-8F9A-1563ACCDDA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3900" cy="739140"/>
          </a:xfrm>
          <a:prstGeom prst="rect">
            <a:avLst/>
          </a:prstGeom>
        </p:spPr>
      </p:pic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0937285C-2293-40B1-9A27-A586D02824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539072"/>
              </p:ext>
            </p:extLst>
          </p:nvPr>
        </p:nvGraphicFramePr>
        <p:xfrm>
          <a:off x="5228948" y="4810907"/>
          <a:ext cx="1890157" cy="1940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MarvinOLE" r:id="rId6" imgW="541080" imgH="556200" progId="MarvinOLE.Document">
                  <p:embed/>
                </p:oleObj>
              </mc:Choice>
              <mc:Fallback>
                <p:oleObj name="MarvinOLE" r:id="rId6" imgW="541080" imgH="556200" progId="MarvinOLE.Document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0937285C-2293-40B1-9A27-A586D0282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28948" y="4810907"/>
                        <a:ext cx="1890157" cy="1940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kstfelt 7">
            <a:extLst>
              <a:ext uri="{FF2B5EF4-FFF2-40B4-BE49-F238E27FC236}">
                <a16:creationId xmlns:a16="http://schemas.microsoft.com/office/drawing/2014/main" id="{EE085956-2D6B-4B93-8DD6-B2E7BFD9B89F}"/>
              </a:ext>
            </a:extLst>
          </p:cNvPr>
          <p:cNvSpPr txBox="1"/>
          <p:nvPr/>
        </p:nvSpPr>
        <p:spPr>
          <a:xfrm>
            <a:off x="896644" y="1464813"/>
            <a:ext cx="9787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>
                <a:solidFill>
                  <a:srgbClr val="FF0000"/>
                </a:solidFill>
              </a:rPr>
              <a:t>Har </a:t>
            </a:r>
            <a:r>
              <a:rPr lang="da-DK" sz="2400" dirty="0" err="1">
                <a:solidFill>
                  <a:srgbClr val="FF0000"/>
                </a:solidFill>
              </a:rPr>
              <a:t>phosphortrichlorid</a:t>
            </a:r>
            <a:r>
              <a:rPr lang="da-DK" sz="2400" dirty="0">
                <a:solidFill>
                  <a:srgbClr val="FF0000"/>
                </a:solidFill>
              </a:rPr>
              <a:t> (PCl</a:t>
            </a:r>
            <a:r>
              <a:rPr lang="da-DK" sz="2400" baseline="-25000" dirty="0">
                <a:solidFill>
                  <a:srgbClr val="FF0000"/>
                </a:solidFill>
              </a:rPr>
              <a:t>3</a:t>
            </a:r>
            <a:r>
              <a:rPr lang="da-DK" sz="2400" dirty="0">
                <a:solidFill>
                  <a:srgbClr val="FF0000"/>
                </a:solidFill>
              </a:rPr>
              <a:t>) og </a:t>
            </a:r>
            <a:r>
              <a:rPr lang="da-DK" sz="2400" dirty="0" err="1">
                <a:solidFill>
                  <a:srgbClr val="FF0000"/>
                </a:solidFill>
              </a:rPr>
              <a:t>bortrichlorid</a:t>
            </a:r>
            <a:r>
              <a:rPr lang="da-DK" sz="2400" dirty="0">
                <a:solidFill>
                  <a:srgbClr val="FF0000"/>
                </a:solidFill>
              </a:rPr>
              <a:t> (BCl</a:t>
            </a:r>
            <a:r>
              <a:rPr lang="da-DK" sz="2400" baseline="-25000" dirty="0">
                <a:solidFill>
                  <a:srgbClr val="FF0000"/>
                </a:solidFill>
              </a:rPr>
              <a:t>3</a:t>
            </a:r>
            <a:r>
              <a:rPr lang="da-DK" sz="2400" dirty="0">
                <a:solidFill>
                  <a:srgbClr val="FF0000"/>
                </a:solidFill>
              </a:rPr>
              <a:t>) samme rumlige struktur?</a:t>
            </a:r>
          </a:p>
        </p:txBody>
      </p:sp>
    </p:spTree>
    <p:extLst>
      <p:ext uri="{BB962C8B-B14F-4D97-AF65-F5344CB8AC3E}">
        <p14:creationId xmlns:p14="http://schemas.microsoft.com/office/powerpoint/2010/main" val="3973776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felt 9">
            <a:extLst>
              <a:ext uri="{FF2B5EF4-FFF2-40B4-BE49-F238E27FC236}">
                <a16:creationId xmlns:a16="http://schemas.microsoft.com/office/drawing/2014/main" id="{EFF53FE4-F754-42D9-843A-1642073DB6F1}"/>
              </a:ext>
            </a:extLst>
          </p:cNvPr>
          <p:cNvSpPr txBox="1"/>
          <p:nvPr/>
        </p:nvSpPr>
        <p:spPr>
          <a:xfrm>
            <a:off x="896644" y="1464813"/>
            <a:ext cx="10875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>
                <a:solidFill>
                  <a:srgbClr val="FF0000"/>
                </a:solidFill>
              </a:rPr>
              <a:t>Har </a:t>
            </a:r>
            <a:r>
              <a:rPr lang="da-DK" sz="2400" dirty="0" err="1">
                <a:solidFill>
                  <a:srgbClr val="FF0000"/>
                </a:solidFill>
              </a:rPr>
              <a:t>phosphortrichlorid</a:t>
            </a:r>
            <a:r>
              <a:rPr lang="da-DK" sz="2400" dirty="0">
                <a:solidFill>
                  <a:srgbClr val="FF0000"/>
                </a:solidFill>
              </a:rPr>
              <a:t> (PCl</a:t>
            </a:r>
            <a:r>
              <a:rPr lang="da-DK" sz="2400" baseline="-25000" dirty="0">
                <a:solidFill>
                  <a:srgbClr val="FF0000"/>
                </a:solidFill>
              </a:rPr>
              <a:t>3</a:t>
            </a:r>
            <a:r>
              <a:rPr lang="da-DK" sz="2400" dirty="0">
                <a:solidFill>
                  <a:srgbClr val="FF0000"/>
                </a:solidFill>
              </a:rPr>
              <a:t>) og </a:t>
            </a:r>
            <a:r>
              <a:rPr lang="da-DK" sz="2400" dirty="0" err="1">
                <a:solidFill>
                  <a:srgbClr val="FF0000"/>
                </a:solidFill>
              </a:rPr>
              <a:t>bortrichlorid</a:t>
            </a:r>
            <a:r>
              <a:rPr lang="da-DK" sz="2400" dirty="0">
                <a:solidFill>
                  <a:srgbClr val="FF0000"/>
                </a:solidFill>
              </a:rPr>
              <a:t> (BCl</a:t>
            </a:r>
            <a:r>
              <a:rPr lang="da-DK" sz="2400" baseline="-25000" dirty="0">
                <a:solidFill>
                  <a:srgbClr val="FF0000"/>
                </a:solidFill>
              </a:rPr>
              <a:t>3</a:t>
            </a:r>
            <a:r>
              <a:rPr lang="da-DK" sz="2400" dirty="0">
                <a:solidFill>
                  <a:srgbClr val="FF0000"/>
                </a:solidFill>
              </a:rPr>
              <a:t>) polære eller upolære molekyler?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00C23C62-7045-420C-9DD5-1B6DB78289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2834" y="4768487"/>
            <a:ext cx="4292502" cy="20248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>
            <a:normAutofit/>
          </a:bodyPr>
          <a:lstStyle/>
          <a:p>
            <a:r>
              <a:rPr lang="da-DK" dirty="0"/>
              <a:t>VSPER teori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frastøder hinanden.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vil derfor være så lang fra </a:t>
            </a:r>
            <a:r>
              <a:rPr lang="da-DK" dirty="0" err="1"/>
              <a:t>hinandne</a:t>
            </a:r>
            <a:r>
              <a:rPr lang="da-DK" dirty="0"/>
              <a:t> som muligt.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er:</a:t>
            </a:r>
          </a:p>
          <a:p>
            <a:pPr lvl="2"/>
            <a:r>
              <a:rPr lang="da-DK" dirty="0"/>
              <a:t>Kovalente bindinger.</a:t>
            </a:r>
          </a:p>
          <a:p>
            <a:pPr lvl="2"/>
            <a:r>
              <a:rPr lang="da-DK" dirty="0"/>
              <a:t>Frie elektronpar</a:t>
            </a:r>
          </a:p>
          <a:p>
            <a:pPr lvl="2"/>
            <a:r>
              <a:rPr lang="da-DK" dirty="0"/>
              <a:t>En dobbelt- eller </a:t>
            </a:r>
            <a:r>
              <a:rPr lang="da-DK" dirty="0" err="1"/>
              <a:t>tripelbinding</a:t>
            </a:r>
            <a:r>
              <a:rPr lang="da-DK" dirty="0"/>
              <a:t> tæller som ét område med negative ladning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D26EDB3C-8C74-4035-A3E7-79ACE54B12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5736" y="4703860"/>
            <a:ext cx="1953087" cy="2154140"/>
          </a:xfrm>
          <a:prstGeom prst="rect">
            <a:avLst/>
          </a:prstGeom>
        </p:spPr>
      </p:pic>
      <p:pic>
        <p:nvPicPr>
          <p:cNvPr id="6" name="CXN Picture 5" descr="ChemAxon{b022b248-1248-445e-b362-c38006a9b25c} MRV|eAHtWN1u4kYURlXVi32KkXtbjMfj34hQ5W+7kWB3tdnuVr1ZDfYAo9gz1tiEsE/Qx+oz9Ql6xhACARMSXPXGR0gBe84353znZ86k++t9mqA7pnIuxamBTctATEQy5mJ8asy4iOUsb2PbtY1fe90I1sJ6kZ8ak6LITjqd2WxmRhOW0nspzEimxuL9yX3ON9bMiCnVuGNbFu78MejflDptLvKCioiBVs5P8vJhX0a0KI2p2KKTUnXHRWexvJOquwXaN+x8w/Y3C5v3eWw8+nQBL89AF414wtBIqpQW6A47JrZNC/+CxkwwRQsWo+EcnnumbQZAQ+9Nd/CO0bjXHZT7/fb7da+bZkpmSNCUnRo5vWP6J1MFZ7mBYlrQz/MM3sD+J0MpE0YF2EGTKTwr1JQZvW6nRNgEoikX8izi8bkU8YVMpALyrwQdJiw+AjZnRX1gtJDp+2k6ZBpOIzzF4qJgY6ZWWFYF0EiO39KokOo5AM+rMmUKtkCKRG/loY6NaJLv8+zjKoxfeM4B8UimBjTLgKfjwa7+PBBjn4dpVgPIEHKzz8S4mDxFieW0xF6C2GXxPINRg0GwBBoVu1JKqv8G7lp84Wx2bG7dzNOhTJaQ5PKIZFBjJadZDSmaSME+Uq7yMyilC5pEtWDlfS6OCkE0oWrMvvJicsFVdGTOy2Q4Xq38eVRK5b5c0YQX85tplklVvLa16Wjn/PuW3U8KxDJJVWvTBXKT0Qh6x7MgOLCI7+4BekfzycFgVUAzrtjnCY9uBcu3zrgtGMvTUnUeQcu+PRwLV7lGk+QTjfn0eYgqpxQTcXmQrdZqN0cKXlZowBQkvrJ4/IiexklVOkmpYHyCiUKf5zfFfM0mCu1ldrjeWTGYJkAbgwx8zL8JBBbOvIokFHMd/McdocSrAnLLimhyJubnByrcQTt8wXJdD2+l2KqndFQ+XAIMeKRkLkcFuqEiRzcQmFH7Y//s+n0bV1XawvLrNEt4xIt3j8YkVUFZtakaDnjwOI/ocf2JDvM+HbKkhpMr0kNeOQI/5lmU3e6J4QVVkCPl1lz3vZUaFxcTysVe1iuVZZWe3rLPx1TEHxTU3Q7VfCJnH0Qy173/ko244PoGsNeMGgFVX455tIrEgzuV50XGsoLH7JLnWULni2F4qUTaCSt0re7W/M6UPKc5i8+gNK6hCd3vaM6vmFqW8+u8htGgpPUlQ9W+G8iiweiep29SB42PlhkchvaVxweAVR0Ba2CfKU/qM02jvdy0ztods7O4dsL181JG0xR6f6+7vGfO+zxf+4ViHhWf2AgMWPSjghcJe/jV6+q/VO22o4eJ6XY7iyWw6QPm2tfFZgN9f+aw7AYiHcEDGK1YNIWrNHy5voSTUJ/UzxlYlFWytK/88WBeL5/nBSsvdIeYow8VIJrOkf6m96cYURtRgqhjIJYwzdjC3XN0kSw+Brq3Tw248/u2FmIHOPAs4iJ93bcD1ws9Qgj2rBAeEdMLse9hHDokJPBBoGg7sMLDrhc4Afwx0BwA255ZTjyea/m+bYWOj+ARcTwnsF2L6IVhgNqu6Za7Oj68cH0PtQMTE2yHxHXAEtcJHJ0LK9d6XX2Er31FPIbBBxulz8Bnbi/dNpDUHRBc0wB66bqCvaVA9iuQLQVnl0JnzbzOQzroxH2aKoMreFcoKS7gxIeDhalyH6ntjqJptvxHj4UsAymY6UB1MV6vFFf26DwztcMxH/VlpAvIsR0H+y5w61secI3aMIECz47tB9ixiO0SlyBrcR1dIR4ITvzA80EAy7Jcx/cBCId26LihZ5MgJDriO8A72z5X80Bq4GGn0+0n7IRe8Foi1p22wyBwNPgmO8Eull9EhFNLQmzwAEVou+gpD2RXzA5jeSP6mFgafFeWHEWE+1oiSLWtuqkdZuph4MT1HOKEISa+F1gBcQDJJtjxsRtAgmASkONLw6uBiJ15ukmNW3LzCh6eumxhTegmNUeXhV9PNmyw4LllBW9mM7Zf0h820Td5gE3QVo54rncsFcFrqXD2GBtCEW8Z67yECmdPI9ZdZ7sT7+xAL6IirIGKXRHaGctXUfHUZ3fraIaN/V08v4gIbNWTFNtVWxMPW8HHjm6WhwwpO4noPF4J3nQ7UZr0Wo000kgjR0i39Vfrh59aP84vW62/W7et1j/5/21SI4000kgjjTTSSCONNNJII400UqP8Cw== ChemAxon{6ab75ec4-d572-4b84-a33d-1dbf56a8fa50} RS|emf:transbg,chiral_off,scale13.5,atsiz0.36000,atomFont:Microsoft Sans Serif-PLAIN-10,bondw0.180375,bondl28.00,wireThickness0.066666,stickThickness0.1,ballRadius0.5,boldbondw5.00,bondHashSpacing0.15,marginSize7.00,cpk,cv_on,amap,downwedge_mdl,wireframe,H_all,anybond_auto,lp,aprop,coordBondStyle_arrow,coordBondStyleAtMulticenter_hashed ChemAxon{6d89e145-12b7-45ee-992c-19c0d57fbe47} Version|20.11.0.644 ChemAxon{97562dce-009c-40a5-8389-1cf1ea9293f2} Renderer|Marvin 20.11.0.545">
            <a:extLst>
              <a:ext uri="{FF2B5EF4-FFF2-40B4-BE49-F238E27FC236}">
                <a16:creationId xmlns:a16="http://schemas.microsoft.com/office/drawing/2014/main" id="{6F101190-7940-4B9D-8F9A-1563ACCDDA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3900" cy="739140"/>
          </a:xfrm>
          <a:prstGeom prst="rect">
            <a:avLst/>
          </a:prstGeom>
        </p:spPr>
      </p:pic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0937285C-2293-40B1-9A27-A586D02824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452397"/>
              </p:ext>
            </p:extLst>
          </p:nvPr>
        </p:nvGraphicFramePr>
        <p:xfrm>
          <a:off x="3249226" y="4784274"/>
          <a:ext cx="1890157" cy="1940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MarvinOLE" r:id="rId6" imgW="541080" imgH="556200" progId="MarvinOLE.Document">
                  <p:embed/>
                </p:oleObj>
              </mc:Choice>
              <mc:Fallback>
                <p:oleObj name="MarvinOLE" r:id="rId6" imgW="541080" imgH="556200" progId="MarvinOLE.Document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0937285C-2293-40B1-9A27-A586D0282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49226" y="4784274"/>
                        <a:ext cx="1890157" cy="1940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47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00C23C62-7045-420C-9DD5-1B6DB78289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2834" y="4768487"/>
            <a:ext cx="4292502" cy="20248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>
            <a:normAutofit/>
          </a:bodyPr>
          <a:lstStyle/>
          <a:p>
            <a:r>
              <a:rPr lang="da-DK" dirty="0"/>
              <a:t>VSPER teori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frastøder hinanden.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vil derfor være så lang fra </a:t>
            </a:r>
            <a:r>
              <a:rPr lang="da-DK" dirty="0" err="1"/>
              <a:t>hinandne</a:t>
            </a:r>
            <a:r>
              <a:rPr lang="da-DK" dirty="0"/>
              <a:t> som muligt.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er:</a:t>
            </a:r>
          </a:p>
          <a:p>
            <a:pPr lvl="2"/>
            <a:r>
              <a:rPr lang="da-DK" dirty="0"/>
              <a:t>Kovalente bindinger.</a:t>
            </a:r>
          </a:p>
          <a:p>
            <a:pPr lvl="2"/>
            <a:r>
              <a:rPr lang="da-DK" dirty="0"/>
              <a:t>Frie elektronpar</a:t>
            </a:r>
          </a:p>
          <a:p>
            <a:pPr lvl="2"/>
            <a:r>
              <a:rPr lang="da-DK" dirty="0"/>
              <a:t>En dobbelt- eller </a:t>
            </a:r>
            <a:r>
              <a:rPr lang="da-DK" dirty="0" err="1"/>
              <a:t>tripelbinding</a:t>
            </a:r>
            <a:r>
              <a:rPr lang="da-DK" dirty="0"/>
              <a:t> tæller som ét område med negative ladning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D26EDB3C-8C74-4035-A3E7-79ACE54B12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5736" y="4703860"/>
            <a:ext cx="1953087" cy="2154140"/>
          </a:xfrm>
          <a:prstGeom prst="rect">
            <a:avLst/>
          </a:prstGeom>
        </p:spPr>
      </p:pic>
      <p:pic>
        <p:nvPicPr>
          <p:cNvPr id="6" name="CXN Picture 5" descr="ChemAxon{b022b248-1248-445e-b362-c38006a9b25c} MRV|eAHtWN1u4kYURlXVi32KkXtbjMfj34hQ5W+7kWB3tdnuVr1ZDfYAo9gz1tiEsE/Qx+oz9Ql6xhACARMSXPXGR0gBe84353znZ86k++t9mqA7pnIuxamBTctATEQy5mJ8asy4iOUsb2PbtY1fe90I1sJ6kZ8ak6LITjqd2WxmRhOW0nspzEimxuL9yX3ON9bMiCnVuGNbFu78MejflDptLvKCioiBVs5P8vJhX0a0KI2p2KKTUnXHRWexvJOquwXaN+x8w/Y3C5v3eWw8+nQBL89AF414wtBIqpQW6A47JrZNC/+CxkwwRQsWo+EcnnumbQZAQ+9Nd/CO0bjXHZT7/fb7da+bZkpmSNCUnRo5vWP6J1MFZ7mBYlrQz/MM3sD+J0MpE0YF2EGTKTwr1JQZvW6nRNgEoikX8izi8bkU8YVMpALyrwQdJiw+AjZnRX1gtJDp+2k6ZBpOIzzF4qJgY6ZWWFYF0EiO39KokOo5AM+rMmUKtkCKRG/loY6NaJLv8+zjKoxfeM4B8UimBjTLgKfjwa7+PBBjn4dpVgPIEHKzz8S4mDxFieW0xF6C2GXxPINRg0GwBBoVu1JKqv8G7lp84Wx2bG7dzNOhTJaQ5PKIZFBjJadZDSmaSME+Uq7yMyilC5pEtWDlfS6OCkE0oWrMvvJicsFVdGTOy2Q4Xq38eVRK5b5c0YQX85tplklVvLa16Wjn/PuW3U8KxDJJVWvTBXKT0Qh6x7MgOLCI7+4BekfzycFgVUAzrtjnCY9uBcu3zrgtGMvTUnUeQcu+PRwLV7lGk+QTjfn0eYgqpxQTcXmQrdZqN0cKXlZowBQkvrJ4/IiexklVOkmpYHyCiUKf5zfFfM0mCu1ldrjeWTGYJkAbgwx8zL8JBBbOvIokFHMd/McdocSrAnLLimhyJubnByrcQTt8wXJdD2+l2KqndFQ+XAIMeKRkLkcFuqEiRzcQmFH7Y//s+n0bV1XawvLrNEt4xIt3j8YkVUFZtakaDnjwOI/ocf2JDvM+HbKkhpMr0kNeOQI/5lmU3e6J4QVVkCPl1lz3vZUaFxcTysVe1iuVZZWe3rLPx1TEHxTU3Q7VfCJnH0Qy173/ko244PoGsNeMGgFVX455tIrEgzuV50XGsoLH7JLnWULni2F4qUTaCSt0re7W/M6UPKc5i8+gNK6hCd3vaM6vmFqW8+u8htGgpPUlQ9W+G8iiweiep29SB42PlhkchvaVxweAVR0Ba2CfKU/qM02jvdy0ztods7O4dsL181JG0xR6f6+7vGfO+zxf+4ViHhWf2AgMWPSjghcJe/jV6+q/VO22o4eJ6XY7iyWw6QPm2tfFZgN9f+aw7AYiHcEDGK1YNIWrNHy5voSTUJ/UzxlYlFWytK/88WBeL5/nBSsvdIeYow8VIJrOkf6m96cYURtRgqhjIJYwzdjC3XN0kSw+Brq3Tw248/u2FmIHOPAs4iJ93bcD1ws9Qgj2rBAeEdMLse9hHDokJPBBoGg7sMLDrhc4Afwx0BwA255ZTjyea/m+bYWOj+ARcTwnsF2L6IVhgNqu6Za7Oj68cH0PtQMTE2yHxHXAEtcJHJ0LK9d6XX2Er31FPIbBBxulz8Bnbi/dNpDUHRBc0wB66bqCvaVA9iuQLQVnl0JnzbzOQzroxH2aKoMreFcoKS7gxIeDhalyH6ntjqJptvxHj4UsAymY6UB1MV6vFFf26DwztcMxH/VlpAvIsR0H+y5w61secI3aMIECz47tB9ixiO0SlyBrcR1dIR4ITvzA80EAy7Jcx/cBCId26LihZ5MgJDriO8A72z5X80Bq4GGn0+0n7IRe8Foi1p22wyBwNPgmO8Eull9EhFNLQmzwAEVou+gpD2RXzA5jeSP6mFgafFeWHEWE+1oiSLWtuqkdZuph4MT1HOKEISa+F1gBcQDJJtjxsRtAgmASkONLw6uBiJ15ukmNW3LzCh6eumxhTegmNUeXhV9PNmyw4LllBW9mM7Zf0h820Td5gE3QVo54rncsFcFrqXD2GBtCEW8Z67yECmdPI9ZdZ7sT7+xAL6IirIGKXRHaGctXUfHUZ3fraIaN/V08v4gIbNWTFNtVWxMPW8HHjm6WhwwpO4noPF4J3nQ7UZr0Wo000kgjR0i39Vfrh59aP84vW62/W7et1j/5/21SI4000kgjjTTSSCONNNJII400UqP8Cw== ChemAxon{6ab75ec4-d572-4b84-a33d-1dbf56a8fa50} RS|emf:transbg,chiral_off,scale13.5,atsiz0.36000,atomFont:Microsoft Sans Serif-PLAIN-10,bondw0.180375,bondl28.00,wireThickness0.066666,stickThickness0.1,ballRadius0.5,boldbondw5.00,bondHashSpacing0.15,marginSize7.00,cpk,cv_on,amap,downwedge_mdl,wireframe,H_all,anybond_auto,lp,aprop,coordBondStyle_arrow,coordBondStyleAtMulticenter_hashed ChemAxon{6d89e145-12b7-45ee-992c-19c0d57fbe47} Version|20.11.0.644 ChemAxon{97562dce-009c-40a5-8389-1cf1ea9293f2} Renderer|Marvin 20.11.0.545">
            <a:extLst>
              <a:ext uri="{FF2B5EF4-FFF2-40B4-BE49-F238E27FC236}">
                <a16:creationId xmlns:a16="http://schemas.microsoft.com/office/drawing/2014/main" id="{6F101190-7940-4B9D-8F9A-1563ACCDDA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3900" cy="739140"/>
          </a:xfrm>
          <a:prstGeom prst="rect">
            <a:avLst/>
          </a:prstGeom>
        </p:spPr>
      </p:pic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0937285C-2293-40B1-9A27-A586D02824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49226" y="4784274"/>
          <a:ext cx="1890157" cy="1940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MarvinOLE" r:id="rId6" imgW="541080" imgH="556200" progId="MarvinOLE.Document">
                  <p:embed/>
                </p:oleObj>
              </mc:Choice>
              <mc:Fallback>
                <p:oleObj name="MarvinOLE" r:id="rId6" imgW="541080" imgH="556200" progId="MarvinOLE.Document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0937285C-2293-40B1-9A27-A586D0282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49226" y="4784274"/>
                        <a:ext cx="1890157" cy="1940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kstfelt 7">
            <a:extLst>
              <a:ext uri="{FF2B5EF4-FFF2-40B4-BE49-F238E27FC236}">
                <a16:creationId xmlns:a16="http://schemas.microsoft.com/office/drawing/2014/main" id="{13A9EC58-778E-4219-B05B-68BBF83E7981}"/>
              </a:ext>
            </a:extLst>
          </p:cNvPr>
          <p:cNvSpPr txBox="1"/>
          <p:nvPr/>
        </p:nvSpPr>
        <p:spPr>
          <a:xfrm>
            <a:off x="5139383" y="1848321"/>
            <a:ext cx="3173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Lav opgave 3 og 4 i arbejdsarket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D0591AAC-C848-4111-9CEF-B94DF2E2F0C8}"/>
              </a:ext>
            </a:extLst>
          </p:cNvPr>
          <p:cNvSpPr txBox="1"/>
          <p:nvPr/>
        </p:nvSpPr>
        <p:spPr>
          <a:xfrm>
            <a:off x="896644" y="1464813"/>
            <a:ext cx="10543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>
                <a:solidFill>
                  <a:srgbClr val="FF0000"/>
                </a:solidFill>
              </a:rPr>
              <a:t>Er </a:t>
            </a:r>
            <a:r>
              <a:rPr lang="da-DK" sz="2400" dirty="0" err="1">
                <a:solidFill>
                  <a:srgbClr val="FF0000"/>
                </a:solidFill>
              </a:rPr>
              <a:t>phosphortrichlorid</a:t>
            </a:r>
            <a:r>
              <a:rPr lang="da-DK" sz="2400" dirty="0">
                <a:solidFill>
                  <a:srgbClr val="FF0000"/>
                </a:solidFill>
              </a:rPr>
              <a:t> (PCl</a:t>
            </a:r>
            <a:r>
              <a:rPr lang="da-DK" sz="2400" baseline="-25000" dirty="0">
                <a:solidFill>
                  <a:srgbClr val="FF0000"/>
                </a:solidFill>
              </a:rPr>
              <a:t>3</a:t>
            </a:r>
            <a:r>
              <a:rPr lang="da-DK" sz="2400" dirty="0">
                <a:solidFill>
                  <a:srgbClr val="FF0000"/>
                </a:solidFill>
              </a:rPr>
              <a:t>) og </a:t>
            </a:r>
            <a:r>
              <a:rPr lang="da-DK" sz="2400" dirty="0" err="1">
                <a:solidFill>
                  <a:srgbClr val="FF0000"/>
                </a:solidFill>
              </a:rPr>
              <a:t>bortrichlorid</a:t>
            </a:r>
            <a:r>
              <a:rPr lang="da-DK" sz="2400" dirty="0">
                <a:solidFill>
                  <a:srgbClr val="FF0000"/>
                </a:solidFill>
              </a:rPr>
              <a:t> (BCl</a:t>
            </a:r>
            <a:r>
              <a:rPr lang="da-DK" sz="2400" baseline="-25000" dirty="0">
                <a:solidFill>
                  <a:srgbClr val="FF0000"/>
                </a:solidFill>
              </a:rPr>
              <a:t>3</a:t>
            </a:r>
            <a:r>
              <a:rPr lang="da-DK" sz="2400" dirty="0">
                <a:solidFill>
                  <a:srgbClr val="FF0000"/>
                </a:solidFill>
              </a:rPr>
              <a:t>) polære eller upolære molekyler?</a:t>
            </a:r>
          </a:p>
        </p:txBody>
      </p:sp>
    </p:spTree>
    <p:extLst>
      <p:ext uri="{BB962C8B-B14F-4D97-AF65-F5344CB8AC3E}">
        <p14:creationId xmlns:p14="http://schemas.microsoft.com/office/powerpoint/2010/main" val="879482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>
            <a:normAutofit/>
          </a:bodyPr>
          <a:lstStyle/>
          <a:p>
            <a:r>
              <a:rPr lang="da-DK" dirty="0"/>
              <a:t>VSPER teori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frastøder hinanden.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vil derfor være så lang fra </a:t>
            </a:r>
            <a:r>
              <a:rPr lang="da-DK" dirty="0" err="1"/>
              <a:t>hinandne</a:t>
            </a:r>
            <a:r>
              <a:rPr lang="da-DK" dirty="0"/>
              <a:t> som muligt.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er:</a:t>
            </a:r>
          </a:p>
          <a:p>
            <a:pPr lvl="2"/>
            <a:r>
              <a:rPr lang="da-DK" dirty="0"/>
              <a:t>Kovalente bindinger.</a:t>
            </a:r>
          </a:p>
          <a:p>
            <a:pPr lvl="2"/>
            <a:r>
              <a:rPr lang="da-DK" dirty="0"/>
              <a:t>Frie elektronpar</a:t>
            </a:r>
          </a:p>
          <a:p>
            <a:pPr lvl="2"/>
            <a:r>
              <a:rPr lang="da-DK" dirty="0"/>
              <a:t>En dobbelt- eller </a:t>
            </a:r>
            <a:r>
              <a:rPr lang="da-DK" dirty="0" err="1"/>
              <a:t>tripelbinding</a:t>
            </a:r>
            <a:r>
              <a:rPr lang="da-DK" dirty="0"/>
              <a:t> tæller som ét område med negative ladning</a:t>
            </a:r>
          </a:p>
        </p:txBody>
      </p:sp>
      <p:pic>
        <p:nvPicPr>
          <p:cNvPr id="6" name="CXN Picture 5" descr="ChemAxon{b022b248-1248-445e-b362-c38006a9b25c} MRV|eAHtWN1u4kYURlXVi32KkXtbjMfj34hQ5W+7kWB3tdnuVr1ZDfYAo9gz1tiEsE/Qx+oz9Ql6xhACARMSXPXGR0gBe84353znZ86k++t9mqA7pnIuxamBTctATEQy5mJ8asy4iOUsb2PbtY1fe90I1sJ6kZ8ak6LITjqd2WxmRhOW0nspzEimxuL9yX3ON9bMiCnVuGNbFu78MejflDptLvKCioiBVs5P8vJhX0a0KI2p2KKTUnXHRWexvJOquwXaN+x8w/Y3C5v3eWw8+nQBL89AF414wtBIqpQW6A47JrZNC/+CxkwwRQsWo+EcnnumbQZAQ+9Nd/CO0bjXHZT7/fb7da+bZkpmSNCUnRo5vWP6J1MFZ7mBYlrQz/MM3sD+J0MpE0YF2EGTKTwr1JQZvW6nRNgEoikX8izi8bkU8YVMpALyrwQdJiw+AjZnRX1gtJDp+2k6ZBpOIzzF4qJgY6ZWWFYF0EiO39KokOo5AM+rMmUKtkCKRG/loY6NaJLv8+zjKoxfeM4B8UimBjTLgKfjwa7+PBBjn4dpVgPIEHKzz8S4mDxFieW0xF6C2GXxPINRg0GwBBoVu1JKqv8G7lp84Wx2bG7dzNOhTJaQ5PKIZFBjJadZDSmaSME+Uq7yMyilC5pEtWDlfS6OCkE0oWrMvvJicsFVdGTOy2Q4Xq38eVRK5b5c0YQX85tplklVvLa16Wjn/PuW3U8KxDJJVWvTBXKT0Qh6x7MgOLCI7+4BekfzycFgVUAzrtjnCY9uBcu3zrgtGMvTUnUeQcu+PRwLV7lGk+QTjfn0eYgqpxQTcXmQrdZqN0cKXlZowBQkvrJ4/IiexklVOkmpYHyCiUKf5zfFfM0mCu1ldrjeWTGYJkAbgwx8zL8JBBbOvIokFHMd/McdocSrAnLLimhyJubnByrcQTt8wXJdD2+l2KqndFQ+XAIMeKRkLkcFuqEiRzcQmFH7Y//s+n0bV1XawvLrNEt4xIt3j8YkVUFZtakaDnjwOI/ocf2JDvM+HbKkhpMr0kNeOQI/5lmU3e6J4QVVkCPl1lz3vZUaFxcTysVe1iuVZZWe3rLPx1TEHxTU3Q7VfCJnH0Qy173/ko244PoGsNeMGgFVX455tIrEgzuV50XGsoLH7JLnWULni2F4qUTaCSt0re7W/M6UPKc5i8+gNK6hCd3vaM6vmFqW8+u8htGgpPUlQ9W+G8iiweiep29SB42PlhkchvaVxweAVR0Ba2CfKU/qM02jvdy0ztods7O4dsL181JG0xR6f6+7vGfO+zxf+4ViHhWf2AgMWPSjghcJe/jV6+q/VO22o4eJ6XY7iyWw6QPm2tfFZgN9f+aw7AYiHcEDGK1YNIWrNHy5voSTUJ/UzxlYlFWytK/88WBeL5/nBSsvdIeYow8VIJrOkf6m96cYURtRgqhjIJYwzdjC3XN0kSw+Brq3Tw248/u2FmIHOPAs4iJ93bcD1ws9Qgj2rBAeEdMLse9hHDokJPBBoGg7sMLDrhc4Afwx0BwA255ZTjyea/m+bYWOj+ARcTwnsF2L6IVhgNqu6Za7Oj68cH0PtQMTE2yHxHXAEtcJHJ0LK9d6XX2Er31FPIbBBxulz8Bnbi/dNpDUHRBc0wB66bqCvaVA9iuQLQVnl0JnzbzOQzroxH2aKoMreFcoKS7gxIeDhalyH6ntjqJptvxHj4UsAymY6UB1MV6vFFf26DwztcMxH/VlpAvIsR0H+y5w61secI3aMIECz47tB9ixiO0SlyBrcR1dIR4ITvzA80EAy7Jcx/cBCId26LihZ5MgJDriO8A72z5X80Bq4GGn0+0n7IRe8Foi1p22wyBwNPgmO8Eull9EhFNLQmzwAEVou+gpD2RXzA5jeSP6mFgafFeWHEWE+1oiSLWtuqkdZuph4MT1HOKEISa+F1gBcQDJJtjxsRtAgmASkONLw6uBiJ15ukmNW3LzCh6eumxhTegmNUeXhV9PNmyw4LllBW9mM7Zf0h820Td5gE3QVo54rncsFcFrqXD2GBtCEW8Z67yECmdPI9ZdZ7sT7+xAL6IirIGKXRHaGctXUfHUZ3fraIaN/V08v4gIbNWTFNtVWxMPW8HHjm6WhwwpO4noPF4J3nQ7UZr0Wo000kgjR0i39Vfrh59aP84vW62/W7et1j/5/21SI4000kgjjTTSSCONNNJII400UqP8Cw== ChemAxon{6ab75ec4-d572-4b84-a33d-1dbf56a8fa50} RS|emf:transbg,chiral_off,scale13.5,atsiz0.36000,atomFont:Microsoft Sans Serif-PLAIN-10,bondw0.180375,bondl28.00,wireThickness0.066666,stickThickness0.1,ballRadius0.5,boldbondw5.00,bondHashSpacing0.15,marginSize7.00,cpk,cv_on,amap,downwedge_mdl,wireframe,H_all,anybond_auto,lp,aprop,coordBondStyle_arrow,coordBondStyleAtMulticenter_hashed ChemAxon{6d89e145-12b7-45ee-992c-19c0d57fbe47} Version|20.11.0.644 ChemAxon{97562dce-009c-40a5-8389-1cf1ea9293f2} Renderer|Marvin 20.11.0.545">
            <a:extLst>
              <a:ext uri="{FF2B5EF4-FFF2-40B4-BE49-F238E27FC236}">
                <a16:creationId xmlns:a16="http://schemas.microsoft.com/office/drawing/2014/main" id="{6F101190-7940-4B9D-8F9A-1563ACCDDA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3900" cy="739140"/>
          </a:xfrm>
          <a:prstGeom prst="rect">
            <a:avLst/>
          </a:prstGeom>
        </p:spPr>
      </p:pic>
      <p:sp>
        <p:nvSpPr>
          <p:cNvPr id="14" name="Tekstfelt 13">
            <a:extLst>
              <a:ext uri="{FF2B5EF4-FFF2-40B4-BE49-F238E27FC236}">
                <a16:creationId xmlns:a16="http://schemas.microsoft.com/office/drawing/2014/main" id="{D0591AAC-C848-4111-9CEF-B94DF2E2F0C8}"/>
              </a:ext>
            </a:extLst>
          </p:cNvPr>
          <p:cNvSpPr txBox="1"/>
          <p:nvPr/>
        </p:nvSpPr>
        <p:spPr>
          <a:xfrm>
            <a:off x="896644" y="1464813"/>
            <a:ext cx="8318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>
                <a:solidFill>
                  <a:srgbClr val="FF0000"/>
                </a:solidFill>
              </a:rPr>
              <a:t>Er vand (H</a:t>
            </a:r>
            <a:r>
              <a:rPr lang="da-DK" sz="2400" baseline="-25000" dirty="0">
                <a:solidFill>
                  <a:srgbClr val="FF0000"/>
                </a:solidFill>
              </a:rPr>
              <a:t>2</a:t>
            </a:r>
            <a:r>
              <a:rPr lang="da-DK" sz="2400" dirty="0">
                <a:solidFill>
                  <a:srgbClr val="FF0000"/>
                </a:solidFill>
              </a:rPr>
              <a:t>O) og kuldioxid (CO</a:t>
            </a:r>
            <a:r>
              <a:rPr lang="da-DK" sz="2400" baseline="-25000" dirty="0">
                <a:solidFill>
                  <a:srgbClr val="FF0000"/>
                </a:solidFill>
              </a:rPr>
              <a:t>2</a:t>
            </a:r>
            <a:r>
              <a:rPr lang="da-DK" sz="2400" dirty="0">
                <a:solidFill>
                  <a:srgbClr val="FF0000"/>
                </a:solidFill>
              </a:rPr>
              <a:t>) polære eller upolære molekyler?</a:t>
            </a:r>
          </a:p>
        </p:txBody>
      </p:sp>
      <p:pic>
        <p:nvPicPr>
          <p:cNvPr id="10" name="CXN Picture 9" descr="ChemAxon{5b045315-6035-40b2-937a-d27481d95040} MRV|eAHtWN1y4jgWdm1t7cU8hYq9XYx+/NtFmEqT9HSqYLqr0zu9tTddwhagim25bBNCP8E+1j7TPsEeCUJIwOAEZuaG4yIY6ZxP53w6OpLS/fkhTdC9KEqpsosWsXELiSxSscwmF625zGI1L9uEurT1c68bgS7oZ+VFa1pV+btOZz6f29FUpPxBZXak0tay/91DKZ/pzJmtikmHYkw6/xoObo1NW2ZlxbNIgFUp35WmcaAiXhlnaobopLy4l1lnqd5Ji/sl2nfifCf0Oyb2Qxm3nmLqQ+cl2KKxTAQaqyLlFbonjk2ojck/0ERkouCViNFoAe2eTe0AaOj91B1+FDzudYdmvF/+edPrpnmhcpTxVFy0Sn4v9E9RVFKULRTzin9d5NAD478bKZUInoEfPJlBW1XMRKvX7RiE50A8lZm6jGT8XmVxXyWqAPKvMz5KRHwEbCmq04HxSqW/ztKR0HAa4SWWzCoxEcUaC9cAjdXkA48qVRwC8Lw6V2bgC6RI9EE1DWzMk3JfZJ/X0/ibLCUgHsnUkOc58HQ82PW/G2LsizDNTwAygtwciGxSTV+ixGpmsFcg1CyeAxgncAhUoFCJ66JQxe8Dd5P9JsX82Ny6XaQjlawg2dURyVBMCjXLT5CiicrEZy6L8hKWUp8n0UmwyoHMjpqCaMqLifgmq2lfFtGROa+S0WSt+fexkdpxZcETWS1uZ3muiuqtpU3Pdil/bPn9YoFgm9WVNr1AbnMeQe04CEICzHx3D9BHXk4bg9UBzWUhvk5ldJeJcmuP24LBnpa6/QhK9l1zLFIXGk+SLzyWs8MQdUEVIovNRrbW1WGOC+issYBTUPZNxJMn9DRO6tJJqQKOT3Ci0Pv5bbXY8IlDeZk3t7ushrMEaBOQgU/5N4WJhT2vJgmzhZ78pxFhiddNyJ2ooulltnjf0OAeyuEr1PV6+KCyrfWUjk3jCmAoo0KValyhW56V6BYmZtz+PLi8+bVN6lba0vObNE9kJKuPT84kdZOyLlMn2OAh4jLix9UnPioHfCSSE+xckT7kmSPwU55F+d2eOezzAnLEDC113Vubyaw/5TLby3qtsaqz00MO5IRn8acC1t0O03Kq5p+yZKFr/5UYy0zqG8BeN04IWAzUREbrmXgMp3a/yEVeyVhcyTJP+GJ5GF4ZsXYiKr1Wd1v+EIV6z0sRX8LSuIEi9LCjOL/h1LI6vy5OcDQwtL7mULXvBrIsMLrm6ZtUo+MjtoNmaN9k3ACsbgvYAPvKZXI61zTa613rbNwxO8trJ1w/r1Q0S6H297qre+ZiIMuNXyiWUfVFjMGBZT2qZJWIx1+9rv7mxW4/eoTZbrezVIFBHzE3XpeDDfX9WYLaLcx0BA1wtBLRDK7S8HJzBTuh3qkPOViZVbLyz/x4dK9XLspKmAtdE3f0pgJE8wXSb3p8ThCniDPEHcRdxL0WEonQvC2D/oT66BM8HxFsFA/sotWmNmE0pIQGnktDh4SI2CGmCNu+i5iNXQe1mc1wgEPPxyFmmFLUJnBKYoGPAwczx2cOoy200HBw7sHE9SkmxCGOr3sDwMLrj9EI/NChlPmEuHBwY67ucTB4EQC6TzwWYLeFfjBzjkI7Pjpd1tH3unqX33hFMoazEWkZWoDykgIzmpYWUrpIwsVMA2jVTQO6ZeDsN2DPDYB7d21Adhk4WwbeLoPORjydxxTTi+Fl+g2voa8qVNaHUwRsVqIw4yiIREXRLF/98wgoa6ECzolgujyyrw3X/ujctTlwFsvxQEWG+TDAAfXCwHGZQ6jnAfMOYS71Kcw5dl1nOXPa8TVgI2xIAgKTTYkLD8UscD1Hg2OYe89xARozN6A7wDvbIdfTwE5Ag87XEIjAXsBIwLDv6Pw3RED2hiENXQ+yPXwbEZoHDGsPe6FLPZdg1zPg2Pe8EJak7mRBcCwRzluJYM/nDJgAKqBKeIHrO4yYhMAuCRzfIz6FRvYKHp6DM4xdnQoUY0cXI51au9qOIsI9DRHbfm01vp2IbZbbL2nGRy8N761EOM+Sd9NVL3RYQ1cbgT/nEwpDM5JfRYN/Ehq2PW2Wum/kuNGi20lD5+kY9VO3E6VJzzrLWQ5IYXErtqQVwXdiXVgtC8OnZ3WtoXUNLQJ6KtBSVmYh0KngLbW+QPvYKo1+ahHLhh4G78hgja0BaEUrNBt6fCuwPPi7fKj5jeFx4ZuBldYiVgg9oeVAawjaFHoCeGNGL4TPUu/Rv84OD0/rt/aAgD8+/HWNLwE8xPiF4dtfecSg1wM9Bp8QHmIi9owWa+j1rva++VuBjxK+BbTujm9bD8FbbOJQ4ImOT8cVWTMrN1xIY7GMExnf0O+eCe0DueABiw7YtQ9kA4GHwvsfmQ3tg/mwjASto6zPCM/0/dlZEfzhWeG8kdnQrP8mzDp7skJL1/qP9Ze/WX9dXFnWf607y/pf+SdX37Oc5SxnOctZznKWs5zlLGc5y1nOckr5Pw== ChemAxon{939f9f12-eab9-4fef-87a5-49e13cf0ed83} RS|emf:transbg,chiral_off,scale13.5,atsiz0.36000,atomFont:Microsoft Sans Serif-PLAIN-10,bondw0.180375,bondl28.00,wireThickness0.066666,stickThickness0.1,ballRadius0.5,boldbondw5.00,bondHashSpacing0.15,marginSize7.00,cpk,cv_on,amap,downwedge_mdl,wireframe,H_all,anybond_auto,lp,aprop,coordBondStyle_arrow,coordBondStyleAtMulticenter_hashed ChemAxon{784f933d-3858-4c8b-a7a4-a83484c31a74} Version|20.11.0.644 ChemAxon{40f2ee1a-982a-4d95-bb45-5feb7e5ac5f1} Renderer|Marvin 20.11.0.545">
            <a:extLst>
              <a:ext uri="{FF2B5EF4-FFF2-40B4-BE49-F238E27FC236}">
                <a16:creationId xmlns:a16="http://schemas.microsoft.com/office/drawing/2014/main" id="{DBAC824B-A170-4095-BCDC-9F0F3A066C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18260" cy="304800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0B0DE9B5-3503-4C0F-92EF-D691488A1E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4778" y="5250311"/>
            <a:ext cx="3750192" cy="865429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D6157457-97C6-4C38-A016-8C86992DC8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56020" y="4854433"/>
            <a:ext cx="4770533" cy="163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26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3200" dirty="0"/>
              <a:t>Betydning for rensning af spilde</a:t>
            </a:r>
            <a:r>
              <a:rPr lang="da-DK" sz="3200" b="1" dirty="0"/>
              <a:t>vand</a:t>
            </a:r>
          </a:p>
          <a:p>
            <a:pPr marL="0" indent="0">
              <a:buNone/>
            </a:pPr>
            <a:endParaRPr lang="da-DK" sz="3200" dirty="0"/>
          </a:p>
          <a:p>
            <a:r>
              <a:rPr lang="da-DK" dirty="0"/>
              <a:t>Grundregel</a:t>
            </a:r>
          </a:p>
          <a:p>
            <a:pPr lvl="1"/>
            <a:r>
              <a:rPr lang="da-DK" dirty="0"/>
              <a:t>Polære stoffer kan blandes med polære stoffer</a:t>
            </a:r>
          </a:p>
          <a:p>
            <a:pPr lvl="1"/>
            <a:r>
              <a:rPr lang="da-DK" dirty="0"/>
              <a:t>Upolære stoffer kan blandes med upolære stoffer</a:t>
            </a:r>
          </a:p>
          <a:p>
            <a:pPr marL="457200" lvl="1" indent="0">
              <a:buNone/>
            </a:pPr>
            <a:endParaRPr lang="da-DK" dirty="0"/>
          </a:p>
          <a:p>
            <a:r>
              <a:rPr lang="da-DK" dirty="0"/>
              <a:t>Mere præcist</a:t>
            </a:r>
          </a:p>
          <a:p>
            <a:pPr lvl="1"/>
            <a:r>
              <a:rPr lang="da-DK" dirty="0"/>
              <a:t>Jo mere polært et stof er, jo mere af stoffet kan opløses I vand</a:t>
            </a:r>
          </a:p>
          <a:p>
            <a:pPr lvl="1"/>
            <a:r>
              <a:rPr lang="da-DK" dirty="0"/>
              <a:t>Jo mere upolært et stof er, jo bedre vil det binde til en upolær overflade. </a:t>
            </a: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3711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Bindingstyper – mellem formelenheder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553593"/>
            <a:ext cx="10363826" cy="42062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400" dirty="0"/>
              <a:t>En mere detaljeret forklaring af, at reglerne for blanding/binding handler om, hvordan molekyler binder til hinanden.</a:t>
            </a:r>
          </a:p>
          <a:p>
            <a:pPr marL="0" indent="0">
              <a:buNone/>
            </a:pPr>
            <a:endParaRPr lang="da-DK" sz="2400" dirty="0"/>
          </a:p>
          <a:p>
            <a:pPr marL="0" indent="0">
              <a:buNone/>
            </a:pPr>
            <a:r>
              <a:rPr lang="da-DK" sz="2400" dirty="0"/>
              <a:t>Det sker vha. </a:t>
            </a:r>
            <a:r>
              <a:rPr lang="da-DK" sz="2400" u="sng" dirty="0"/>
              <a:t>intermolekylære</a:t>
            </a:r>
            <a:r>
              <a:rPr lang="da-DK" sz="2400" dirty="0"/>
              <a:t> bindinger. </a:t>
            </a:r>
          </a:p>
          <a:p>
            <a:r>
              <a:rPr lang="da-DK" sz="2400" dirty="0"/>
              <a:t>	meget svagere end elektronparbindinger, ionbindinger og metalbindinger.</a:t>
            </a:r>
          </a:p>
          <a:p>
            <a:r>
              <a:rPr lang="da-DK" sz="2400" dirty="0"/>
              <a:t>	de er alle elektrostatiske</a:t>
            </a:r>
          </a:p>
          <a:p>
            <a:pPr marL="0" indent="0">
              <a:buNone/>
            </a:pPr>
            <a:endParaRPr lang="da-DK" sz="3500" dirty="0"/>
          </a:p>
          <a:p>
            <a:pPr marL="0" indent="0">
              <a:buNone/>
            </a:pPr>
            <a:r>
              <a:rPr lang="da-DK" sz="2400" dirty="0"/>
              <a:t>Stoffer vil blandes med stoffer, så summen af de intermolekylære bindingers styrke bliver optimeret.</a:t>
            </a:r>
          </a:p>
          <a:p>
            <a:pPr marL="0" indent="0">
              <a:buNone/>
            </a:pPr>
            <a:endParaRPr lang="da-DK" sz="2600" dirty="0"/>
          </a:p>
          <a:p>
            <a:pPr marL="0" indent="0">
              <a:buNone/>
            </a:pPr>
            <a:r>
              <a:rPr lang="da-DK" sz="2400" dirty="0"/>
              <a:t>(Stoffers koge- og smeltepunkter afhænger af styrken af de intermolekylære bindinger mellem stoffets molekyler).</a:t>
            </a:r>
          </a:p>
          <a:p>
            <a:pPr marL="0" indent="0">
              <a:buNone/>
            </a:pPr>
            <a:endParaRPr lang="da-DK" sz="3500" dirty="0"/>
          </a:p>
          <a:p>
            <a:pPr marL="0" indent="0">
              <a:buNone/>
            </a:pPr>
            <a:endParaRPr lang="da-D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felt 2">
                <a:extLst>
                  <a:ext uri="{FF2B5EF4-FFF2-40B4-BE49-F238E27FC236}">
                    <a16:creationId xmlns:a16="http://schemas.microsoft.com/office/drawing/2014/main" id="{172C25A9-9BA2-4C48-B517-3A97F58CA9B3}"/>
                  </a:ext>
                </a:extLst>
              </p:cNvPr>
              <p:cNvSpPr txBox="1"/>
              <p:nvPr/>
            </p:nvSpPr>
            <p:spPr>
              <a:xfrm>
                <a:off x="5069149" y="3258106"/>
                <a:ext cx="1380185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3" name="Tekstfelt 2">
                <a:extLst>
                  <a:ext uri="{FF2B5EF4-FFF2-40B4-BE49-F238E27FC236}">
                    <a16:creationId xmlns:a16="http://schemas.microsoft.com/office/drawing/2014/main" id="{172C25A9-9BA2-4C48-B517-3A97F58CA9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9149" y="3258106"/>
                <a:ext cx="1380185" cy="4725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824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Bindingstyper – mellem formelenheder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553593"/>
            <a:ext cx="10363826" cy="42062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3500" dirty="0"/>
              <a:t>Intermolekylære bindinger</a:t>
            </a:r>
          </a:p>
          <a:p>
            <a:pPr marL="0" indent="0">
              <a:buNone/>
            </a:pPr>
            <a:endParaRPr lang="da-DK" sz="3500" dirty="0"/>
          </a:p>
          <a:p>
            <a:r>
              <a:rPr lang="da-DK" dirty="0"/>
              <a:t>Londonbindinger</a:t>
            </a:r>
          </a:p>
          <a:p>
            <a:pPr lvl="1"/>
            <a:r>
              <a:rPr lang="da-DK" dirty="0"/>
              <a:t>Mellem alle molekyler</a:t>
            </a:r>
          </a:p>
          <a:p>
            <a:r>
              <a:rPr lang="da-DK" dirty="0"/>
              <a:t>Dipol-dipolbindinger</a:t>
            </a:r>
          </a:p>
          <a:p>
            <a:pPr lvl="1"/>
            <a:r>
              <a:rPr lang="da-DK" dirty="0"/>
              <a:t>Mellem polære molekyler.</a:t>
            </a:r>
          </a:p>
          <a:p>
            <a:r>
              <a:rPr lang="da-DK" dirty="0"/>
              <a:t>Hydrogenbindinger</a:t>
            </a:r>
          </a:p>
          <a:p>
            <a:pPr lvl="1"/>
            <a:r>
              <a:rPr lang="da-DK" dirty="0"/>
              <a:t>Mellem hydrogenbindings donor og </a:t>
            </a:r>
            <a:r>
              <a:rPr lang="da-DK" dirty="0" err="1"/>
              <a:t>hydrogenbindingsacceptor</a:t>
            </a:r>
            <a:r>
              <a:rPr lang="da-DK" dirty="0"/>
              <a:t>.</a:t>
            </a:r>
          </a:p>
          <a:p>
            <a:pPr marL="457200" lvl="1" indent="0">
              <a:buNone/>
            </a:pPr>
            <a:endParaRPr lang="da-DK" dirty="0"/>
          </a:p>
          <a:p>
            <a:r>
              <a:rPr lang="da-DK" sz="2600" i="1" dirty="0"/>
              <a:t>Ionbindinger</a:t>
            </a:r>
          </a:p>
          <a:p>
            <a:pPr lvl="1"/>
            <a:r>
              <a:rPr lang="da-DK" sz="2200" i="1" dirty="0"/>
              <a:t>Mellem positive og negative grupper.</a:t>
            </a:r>
          </a:p>
        </p:txBody>
      </p:sp>
    </p:spTree>
    <p:extLst>
      <p:ext uri="{BB962C8B-B14F-4D97-AF65-F5344CB8AC3E}">
        <p14:creationId xmlns:p14="http://schemas.microsoft.com/office/powerpoint/2010/main" val="2086321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Bindingstyper – mellem formelenheder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553593"/>
            <a:ext cx="10363826" cy="4206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3500" dirty="0"/>
              <a:t>Intermolekylære bindinger</a:t>
            </a:r>
          </a:p>
          <a:p>
            <a:pPr marL="0" indent="0">
              <a:buNone/>
            </a:pPr>
            <a:r>
              <a:rPr lang="da-DK" sz="2000" dirty="0"/>
              <a:t>-forbered i grupper 1 til 7 at gennemgå en af bindingstyperne i gruppe A til D.</a:t>
            </a:r>
          </a:p>
          <a:p>
            <a:pPr marL="0" indent="0">
              <a:buNone/>
            </a:pPr>
            <a:r>
              <a:rPr lang="da-DK" sz="2000" dirty="0"/>
              <a:t>-resten af lektionen til forberedelse. Gennemgang i starten af næste lektion.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37011C37-7F89-44D7-8718-9A10312C6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423673"/>
              </p:ext>
            </p:extLst>
          </p:nvPr>
        </p:nvGraphicFramePr>
        <p:xfrm>
          <a:off x="692458" y="3187083"/>
          <a:ext cx="9756559" cy="3213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3217">
                  <a:extLst>
                    <a:ext uri="{9D8B030D-6E8A-4147-A177-3AD203B41FA5}">
                      <a16:colId xmlns:a16="http://schemas.microsoft.com/office/drawing/2014/main" val="88076115"/>
                    </a:ext>
                  </a:extLst>
                </a:gridCol>
                <a:gridCol w="1608191">
                  <a:extLst>
                    <a:ext uri="{9D8B030D-6E8A-4147-A177-3AD203B41FA5}">
                      <a16:colId xmlns:a16="http://schemas.microsoft.com/office/drawing/2014/main" val="2493444417"/>
                    </a:ext>
                  </a:extLst>
                </a:gridCol>
                <a:gridCol w="1951717">
                  <a:extLst>
                    <a:ext uri="{9D8B030D-6E8A-4147-A177-3AD203B41FA5}">
                      <a16:colId xmlns:a16="http://schemas.microsoft.com/office/drawing/2014/main" val="926244906"/>
                    </a:ext>
                  </a:extLst>
                </a:gridCol>
                <a:gridCol w="1951717">
                  <a:extLst>
                    <a:ext uri="{9D8B030D-6E8A-4147-A177-3AD203B41FA5}">
                      <a16:colId xmlns:a16="http://schemas.microsoft.com/office/drawing/2014/main" val="786137555"/>
                    </a:ext>
                  </a:extLst>
                </a:gridCol>
                <a:gridCol w="1951717">
                  <a:extLst>
                    <a:ext uri="{9D8B030D-6E8A-4147-A177-3AD203B41FA5}">
                      <a16:colId xmlns:a16="http://schemas.microsoft.com/office/drawing/2014/main" val="890778542"/>
                    </a:ext>
                  </a:extLst>
                </a:gridCol>
              </a:tblGrid>
              <a:tr h="526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 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A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B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C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D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3148222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1 Londonbindinger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4443226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2 dipol-dipol­bindinger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167810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3 hydrogenbindinger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7754357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4 Ionbindinger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794385" algn="l"/>
                        </a:tabLs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0645905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5 Londonbindinger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993501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6 dipol-dipolbindinger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1058385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7 hydrogenbindinger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1977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99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DA2F62-E0ED-4C96-9988-3A85D70C6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GB" dirty="0" err="1"/>
              <a:t>Lektionsoversigt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1738-688B-4A6A-9E18-986DA4BE6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lnSpcReduction="10000"/>
          </a:bodyPr>
          <a:lstStyle/>
          <a:p>
            <a:pPr algn="l" rtl="0" fontAlgn="base"/>
            <a:r>
              <a:rPr lang="da-DK" sz="2400" b="0" i="0" dirty="0">
                <a:effectLst/>
                <a:latin typeface="Calibri" panose="020F0502020204030204" pitchFamily="34" charset="0"/>
              </a:rPr>
              <a:t>Polære og upolære kovalente bindinger</a:t>
            </a:r>
          </a:p>
          <a:p>
            <a:pPr lvl="1" fontAlgn="base"/>
            <a:r>
              <a:rPr lang="da-DK" sz="1300" b="0" i="0" dirty="0">
                <a:effectLst/>
                <a:latin typeface="Calibri" panose="020F0502020204030204" pitchFamily="34" charset="0"/>
              </a:rPr>
              <a:t>Hvad betyder polær binding?</a:t>
            </a:r>
          </a:p>
          <a:p>
            <a:pPr lvl="1" fontAlgn="base"/>
            <a:r>
              <a:rPr lang="da-DK" sz="1300" dirty="0">
                <a:latin typeface="Calibri" panose="020F0502020204030204" pitchFamily="34" charset="0"/>
              </a:rPr>
              <a:t>Elektronegativitetsforskelle</a:t>
            </a:r>
            <a:endParaRPr lang="da-DK" sz="1300" b="0" i="0" dirty="0"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da-DK" sz="2400" b="0" i="0" dirty="0">
                <a:effectLst/>
                <a:latin typeface="Calibri" panose="020F0502020204030204" pitchFamily="34" charset="0"/>
              </a:rPr>
              <a:t>Polære og upolære molekyler</a:t>
            </a:r>
          </a:p>
          <a:p>
            <a:pPr lvl="1" fontAlgn="base"/>
            <a:r>
              <a:rPr lang="da-DK" sz="1200" dirty="0">
                <a:latin typeface="Calibri" panose="020F0502020204030204" pitchFamily="34" charset="0"/>
                <a:cs typeface="Calibri" panose="020F0502020204030204" pitchFamily="34" charset="0"/>
              </a:rPr>
              <a:t>Hvordan strukturen påvirker om molekylet er polært.</a:t>
            </a:r>
          </a:p>
          <a:p>
            <a:pPr lvl="1" fontAlgn="base"/>
            <a:r>
              <a:rPr lang="da-DK" sz="1200" dirty="0">
                <a:latin typeface="Calibri" panose="020F0502020204030204" pitchFamily="34" charset="0"/>
                <a:cs typeface="Calibri" panose="020F0502020204030204" pitchFamily="34" charset="0"/>
              </a:rPr>
              <a:t>Vand og benzin</a:t>
            </a:r>
            <a:endParaRPr lang="da-DK" sz="1200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rtl="0" fontAlgn="base"/>
            <a:r>
              <a:rPr lang="da-DK" sz="2400" dirty="0">
                <a:latin typeface="Calibri" panose="020F0502020204030204" pitchFamily="34" charset="0"/>
              </a:rPr>
              <a:t>Intermolekylære bindinger</a:t>
            </a:r>
          </a:p>
          <a:p>
            <a:pPr lvl="1" fontAlgn="base"/>
            <a:r>
              <a:rPr lang="da-DK" sz="1200" b="0" i="0" dirty="0">
                <a:effectLst/>
                <a:latin typeface="Calibri" panose="020F0502020204030204" pitchFamily="34" charset="0"/>
              </a:rPr>
              <a:t>London</a:t>
            </a:r>
            <a:r>
              <a:rPr lang="da-DK" sz="1200" dirty="0">
                <a:latin typeface="Calibri" panose="020F0502020204030204" pitchFamily="34" charset="0"/>
              </a:rPr>
              <a:t>bindinger</a:t>
            </a:r>
          </a:p>
          <a:p>
            <a:pPr lvl="1" fontAlgn="base"/>
            <a:r>
              <a:rPr lang="da-DK" sz="1200" dirty="0">
                <a:latin typeface="Calibri" panose="020F0502020204030204" pitchFamily="34" charset="0"/>
              </a:rPr>
              <a:t>Dipol-dipol binding</a:t>
            </a:r>
          </a:p>
          <a:p>
            <a:pPr lvl="1" fontAlgn="base"/>
            <a:r>
              <a:rPr lang="da-DK" sz="1200" b="0" i="0" dirty="0">
                <a:effectLst/>
                <a:latin typeface="Segoe UI" panose="020B0502040204020203" pitchFamily="34" charset="0"/>
              </a:rPr>
              <a:t>Hydrogenbindinger</a:t>
            </a:r>
          </a:p>
          <a:p>
            <a:pPr lvl="1" fontAlgn="base"/>
            <a:r>
              <a:rPr lang="da-DK" sz="1200" dirty="0">
                <a:latin typeface="Segoe UI" panose="020B0502040204020203" pitchFamily="34" charset="0"/>
              </a:rPr>
              <a:t>(ionbindinger)</a:t>
            </a:r>
            <a:endParaRPr lang="da-DK" sz="1200" b="0" i="0" dirty="0"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da-DK" sz="2400" b="0" i="0" dirty="0">
                <a:effectLst/>
                <a:latin typeface="Calibri" panose="020F0502020204030204" pitchFamily="34" charset="0"/>
              </a:rPr>
              <a:t>Molekylets struktur og oprensning</a:t>
            </a:r>
          </a:p>
          <a:p>
            <a:pPr lvl="1" fontAlgn="base"/>
            <a:r>
              <a:rPr lang="da-DK" sz="1200" b="0" i="0" dirty="0">
                <a:effectLst/>
                <a:latin typeface="Calibri" panose="020F0502020204030204" pitchFamily="34" charset="0"/>
              </a:rPr>
              <a:t>Blandbarhed og </a:t>
            </a:r>
            <a:r>
              <a:rPr lang="da-DK" sz="1200" dirty="0">
                <a:latin typeface="Calibri" panose="020F0502020204030204" pitchFamily="34" charset="0"/>
              </a:rPr>
              <a:t>binding.</a:t>
            </a:r>
            <a:endParaRPr lang="da-DK" sz="1200" b="0" i="0" dirty="0">
              <a:effectLst/>
              <a:latin typeface="Segoe UI" panose="020B0502040204020203" pitchFamily="34" charset="0"/>
            </a:endParaRPr>
          </a:p>
          <a:p>
            <a:pPr lvl="1" fontAlgn="base"/>
            <a:r>
              <a:rPr lang="da-DK" sz="1100" b="0" i="0" dirty="0">
                <a:effectLst/>
                <a:latin typeface="Calibri" panose="020F0502020204030204" pitchFamily="34" charset="0"/>
              </a:rPr>
              <a:t>Betydning i forhold til rensningsanlæg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56825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1AE3ACB5-F7BC-44F8-96F5-6BAFB341C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465200"/>
              </p:ext>
            </p:extLst>
          </p:nvPr>
        </p:nvGraphicFramePr>
        <p:xfrm>
          <a:off x="692458" y="3187083"/>
          <a:ext cx="9756559" cy="3213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3217">
                  <a:extLst>
                    <a:ext uri="{9D8B030D-6E8A-4147-A177-3AD203B41FA5}">
                      <a16:colId xmlns:a16="http://schemas.microsoft.com/office/drawing/2014/main" val="88076115"/>
                    </a:ext>
                  </a:extLst>
                </a:gridCol>
                <a:gridCol w="1608191">
                  <a:extLst>
                    <a:ext uri="{9D8B030D-6E8A-4147-A177-3AD203B41FA5}">
                      <a16:colId xmlns:a16="http://schemas.microsoft.com/office/drawing/2014/main" val="2493444417"/>
                    </a:ext>
                  </a:extLst>
                </a:gridCol>
                <a:gridCol w="1951717">
                  <a:extLst>
                    <a:ext uri="{9D8B030D-6E8A-4147-A177-3AD203B41FA5}">
                      <a16:colId xmlns:a16="http://schemas.microsoft.com/office/drawing/2014/main" val="926244906"/>
                    </a:ext>
                  </a:extLst>
                </a:gridCol>
                <a:gridCol w="1951717">
                  <a:extLst>
                    <a:ext uri="{9D8B030D-6E8A-4147-A177-3AD203B41FA5}">
                      <a16:colId xmlns:a16="http://schemas.microsoft.com/office/drawing/2014/main" val="786137555"/>
                    </a:ext>
                  </a:extLst>
                </a:gridCol>
                <a:gridCol w="1951717">
                  <a:extLst>
                    <a:ext uri="{9D8B030D-6E8A-4147-A177-3AD203B41FA5}">
                      <a16:colId xmlns:a16="http://schemas.microsoft.com/office/drawing/2014/main" val="890778542"/>
                    </a:ext>
                  </a:extLst>
                </a:gridCol>
              </a:tblGrid>
              <a:tr h="526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 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A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B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C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D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3148222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1 Londonbindinger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4443226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2 dipol-dipol­bindinger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167810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3 hydrogenbindinger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7754357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4 Ionbindinger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794385" algn="l"/>
                        </a:tabLs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0645905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5 Londonbindinger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993501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6 dipol-dipolbindinger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1058385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7 hydrogenbindinger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1977258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Bindingstyper – mellem formelenheder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553593"/>
            <a:ext cx="10363826" cy="4206248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u="sng" dirty="0">
                <a:effectLst/>
                <a:latin typeface="Calibri" panose="020F0502020204030204" pitchFamily="34" charset="0"/>
              </a:rPr>
              <a:t>Opgaven er mere bestemt:</a:t>
            </a:r>
            <a:r>
              <a:rPr lang="da-DK" sz="1800" dirty="0">
                <a:effectLst/>
                <a:latin typeface="Calibri" panose="020F0502020204030204" pitchFamily="34" charset="0"/>
              </a:rPr>
              <a:t> (findes ogs</a:t>
            </a:r>
            <a:r>
              <a:rPr lang="da-DK" sz="1800" dirty="0">
                <a:latin typeface="Calibri" panose="020F0502020204030204" pitchFamily="34" charset="0"/>
              </a:rPr>
              <a:t>å i OneNote med kildeforslag)</a:t>
            </a:r>
            <a:endParaRPr lang="da-DK" sz="1800" dirty="0">
              <a:effectLst/>
              <a:latin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Forklar hvad der er grundlaget for tiltrækningen i bindingen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Fortæl, hvilke stoffer eller kemiske grupper i stoffer, der kan deltage i bindingen.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Fortæl om bindingen er stærk eller svag.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Forklar sammenhængen mellem kogepunkt og bindingens styrke (giv eksempler).</a:t>
            </a:r>
          </a:p>
        </p:txBody>
      </p:sp>
    </p:spTree>
    <p:extLst>
      <p:ext uri="{BB962C8B-B14F-4D97-AF65-F5344CB8AC3E}">
        <p14:creationId xmlns:p14="http://schemas.microsoft.com/office/powerpoint/2010/main" val="3893516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Bindingstyper – i en formelenhed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2335733"/>
            <a:ext cx="10363826" cy="3424107"/>
          </a:xfrm>
        </p:spPr>
        <p:txBody>
          <a:bodyPr>
            <a:normAutofit lnSpcReduction="10000"/>
          </a:bodyPr>
          <a:lstStyle/>
          <a:p>
            <a:r>
              <a:rPr lang="da-DK" dirty="0"/>
              <a:t>Ionbinding</a:t>
            </a:r>
          </a:p>
          <a:p>
            <a:pPr lvl="1"/>
            <a:r>
              <a:rPr lang="da-DK" dirty="0"/>
              <a:t>Typisk mellem metalatomer og ikke-metalatomer.</a:t>
            </a:r>
          </a:p>
          <a:p>
            <a:pPr lvl="1"/>
            <a:r>
              <a:rPr lang="da-DK" dirty="0"/>
              <a:t>I ionforbindelser/salte.</a:t>
            </a:r>
          </a:p>
          <a:p>
            <a:r>
              <a:rPr lang="da-DK" dirty="0"/>
              <a:t>Kovalent binding/elektronparbinding</a:t>
            </a:r>
          </a:p>
          <a:p>
            <a:pPr lvl="1"/>
            <a:r>
              <a:rPr lang="da-DK" dirty="0"/>
              <a:t>Typisk mellem ikke-metalatomer.</a:t>
            </a:r>
          </a:p>
          <a:p>
            <a:pPr lvl="1"/>
            <a:r>
              <a:rPr lang="da-DK" dirty="0"/>
              <a:t>I molekyler og atomgitre.</a:t>
            </a:r>
          </a:p>
          <a:p>
            <a:r>
              <a:rPr lang="da-DK" dirty="0"/>
              <a:t>Metalbinding</a:t>
            </a:r>
          </a:p>
          <a:p>
            <a:pPr lvl="1"/>
            <a:r>
              <a:rPr lang="da-DK" dirty="0"/>
              <a:t>Mellem metalatomer.</a:t>
            </a:r>
          </a:p>
        </p:txBody>
      </p:sp>
    </p:spTree>
    <p:extLst>
      <p:ext uri="{BB962C8B-B14F-4D97-AF65-F5344CB8AC3E}">
        <p14:creationId xmlns:p14="http://schemas.microsoft.com/office/powerpoint/2010/main" val="98448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Elektronegativitet</a:t>
            </a:r>
            <a:r>
              <a:rPr lang="en-GB" dirty="0"/>
              <a:t> (EN)</a:t>
            </a:r>
          </a:p>
        </p:txBody>
      </p:sp>
      <p:pic>
        <p:nvPicPr>
          <p:cNvPr id="3" name="Picture 2" descr="http://www.haase.dk/materiale/Basiskemi_C_figurer/Basiskemi_C_Figur_061.jpg">
            <a:extLst>
              <a:ext uri="{FF2B5EF4-FFF2-40B4-BE49-F238E27FC236}">
                <a16:creationId xmlns:a16="http://schemas.microsoft.com/office/drawing/2014/main" id="{421CEEB3-6154-4BA0-99F5-2AEDF56D5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90" y="2196321"/>
            <a:ext cx="7581437" cy="326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7CB27CD-D5A6-4E0B-B74C-DBE35B8D6C6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 rot="16200000">
            <a:off x="6835806" y="3265574"/>
            <a:ext cx="4663736" cy="326852"/>
          </a:xfrm>
        </p:spPr>
        <p:txBody>
          <a:bodyPr>
            <a:normAutofit fontScale="77500" lnSpcReduction="20000"/>
          </a:bodyPr>
          <a:lstStyle/>
          <a:p>
            <a:r>
              <a:rPr lang="da-DK" dirty="0"/>
              <a:t>Figur 61 side 68 i Basiskemi C</a:t>
            </a:r>
            <a:endParaRPr lang="en-GB" dirty="0"/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30E69AA5-E32E-46CB-962A-995F24A5C768}"/>
              </a:ext>
            </a:extLst>
          </p:cNvPr>
          <p:cNvSpPr txBox="1"/>
          <p:nvPr/>
        </p:nvSpPr>
        <p:spPr>
          <a:xfrm>
            <a:off x="984890" y="1469162"/>
            <a:ext cx="6882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Linus </a:t>
            </a:r>
            <a:r>
              <a:rPr lang="da-DK" dirty="0" err="1"/>
              <a:t>Pauling</a:t>
            </a:r>
            <a:r>
              <a:rPr lang="da-DK" dirty="0"/>
              <a:t> 1932</a:t>
            </a:r>
          </a:p>
          <a:p>
            <a:r>
              <a:rPr lang="da-DK" dirty="0"/>
              <a:t>Hvor kraftigt et atom trækker i de delte elektroner i en kovalent binding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61C8EB2E-6D77-4848-BE6E-F0955E592E32}"/>
              </a:ext>
            </a:extLst>
          </p:cNvPr>
          <p:cNvSpPr txBox="1"/>
          <p:nvPr/>
        </p:nvSpPr>
        <p:spPr>
          <a:xfrm>
            <a:off x="1242874" y="5575174"/>
            <a:ext cx="679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Hvordan varierer elektronegativiteten igennem det periodiske system?</a:t>
            </a:r>
          </a:p>
        </p:txBody>
      </p:sp>
    </p:spTree>
    <p:extLst>
      <p:ext uri="{BB962C8B-B14F-4D97-AF65-F5344CB8AC3E}">
        <p14:creationId xmlns:p14="http://schemas.microsoft.com/office/powerpoint/2010/main" val="4198489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Elektronegativitet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bindingstype</a:t>
            </a:r>
            <a:endParaRPr lang="en-GB" dirty="0"/>
          </a:p>
        </p:txBody>
      </p:sp>
      <p:pic>
        <p:nvPicPr>
          <p:cNvPr id="3" name="Picture 2" descr="http://www.haase.dk/materiale/Basiskemi_C_figurer/Basiskemi_C_Figur_061.jpg">
            <a:extLst>
              <a:ext uri="{FF2B5EF4-FFF2-40B4-BE49-F238E27FC236}">
                <a16:creationId xmlns:a16="http://schemas.microsoft.com/office/drawing/2014/main" id="{421CEEB3-6154-4BA0-99F5-2AEDF56D5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537" y="2636200"/>
            <a:ext cx="7581437" cy="326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7CB27CD-D5A6-4E0B-B74C-DBE35B8D6C6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 rot="16200000">
            <a:off x="9324236" y="3144638"/>
            <a:ext cx="4162888" cy="217316"/>
          </a:xfrm>
        </p:spPr>
        <p:txBody>
          <a:bodyPr>
            <a:normAutofit fontScale="40000" lnSpcReduction="20000"/>
          </a:bodyPr>
          <a:lstStyle/>
          <a:p>
            <a:r>
              <a:rPr lang="da-DK" dirty="0"/>
              <a:t>Figur 61 side 68 i Basiskemi C</a:t>
            </a:r>
            <a:endParaRPr lang="en-GB" dirty="0"/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30E69AA5-E32E-46CB-962A-995F24A5C768}"/>
              </a:ext>
            </a:extLst>
          </p:cNvPr>
          <p:cNvSpPr txBox="1"/>
          <p:nvPr/>
        </p:nvSpPr>
        <p:spPr>
          <a:xfrm>
            <a:off x="984890" y="1469162"/>
            <a:ext cx="74105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Forskellen i elektronegativitet (</a:t>
            </a:r>
            <a:r>
              <a:rPr lang="da-DK" dirty="0">
                <a:sym typeface="Symbol" panose="05050102010706020507" pitchFamily="18" charset="2"/>
              </a:rPr>
              <a:t></a:t>
            </a:r>
            <a:r>
              <a:rPr lang="da-DK" dirty="0"/>
              <a:t>EN) kan bruges til at forudsige bindingstypen</a:t>
            </a:r>
          </a:p>
          <a:p>
            <a:r>
              <a:rPr lang="da-DK" dirty="0"/>
              <a:t>	upolær kovalent binding</a:t>
            </a:r>
          </a:p>
          <a:p>
            <a:r>
              <a:rPr lang="da-DK" dirty="0"/>
              <a:t>	polær kovalent binding</a:t>
            </a:r>
          </a:p>
          <a:p>
            <a:r>
              <a:rPr lang="da-DK" dirty="0"/>
              <a:t>	ionbinding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6AEB147-3EAE-46CF-B53D-270E4D7C6082}"/>
              </a:ext>
            </a:extLst>
          </p:cNvPr>
          <p:cNvSpPr txBox="1"/>
          <p:nvPr/>
        </p:nvSpPr>
        <p:spPr>
          <a:xfrm>
            <a:off x="984890" y="5898977"/>
            <a:ext cx="4059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Hvad betyder det at en binding er polær?</a:t>
            </a:r>
          </a:p>
        </p:txBody>
      </p:sp>
    </p:spTree>
    <p:extLst>
      <p:ext uri="{BB962C8B-B14F-4D97-AF65-F5344CB8AC3E}">
        <p14:creationId xmlns:p14="http://schemas.microsoft.com/office/powerpoint/2010/main" val="3660829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Elektronegativitet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bindingstype</a:t>
            </a:r>
            <a:endParaRPr lang="en-GB" dirty="0"/>
          </a:p>
        </p:txBody>
      </p:sp>
      <p:pic>
        <p:nvPicPr>
          <p:cNvPr id="3" name="Picture 2" descr="http://www.haase.dk/materiale/Basiskemi_C_figurer/Basiskemi_C_Figur_061.jpg">
            <a:extLst>
              <a:ext uri="{FF2B5EF4-FFF2-40B4-BE49-F238E27FC236}">
                <a16:creationId xmlns:a16="http://schemas.microsoft.com/office/drawing/2014/main" id="{421CEEB3-6154-4BA0-99F5-2AEDF56D5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70" y="2751609"/>
            <a:ext cx="7581437" cy="326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7CB27CD-D5A6-4E0B-B74C-DBE35B8D6C6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 rot="16200000">
            <a:off x="9324236" y="3144638"/>
            <a:ext cx="4162888" cy="217316"/>
          </a:xfrm>
        </p:spPr>
        <p:txBody>
          <a:bodyPr>
            <a:normAutofit fontScale="40000" lnSpcReduction="20000"/>
          </a:bodyPr>
          <a:lstStyle/>
          <a:p>
            <a:r>
              <a:rPr lang="da-DK" dirty="0"/>
              <a:t>Figur 61 side 68 i Basiskemi C</a:t>
            </a:r>
            <a:endParaRPr lang="en-GB" dirty="0"/>
          </a:p>
          <a:p>
            <a:endParaRPr lang="da-DK" dirty="0"/>
          </a:p>
        </p:txBody>
      </p:sp>
      <p:pic>
        <p:nvPicPr>
          <p:cNvPr id="8" name="CXN Picture 7" descr="ChemAxon{5c587d50-fe88-4637-b14f-f779faa62bbb} MRV|eAHtV+9u47gR94crCtxTEO7XRuY/UdTC8SHr7DYBkr3FZe/2WhRYMBJtE5FEV5Lj+J6gH/owfYQ+Th/jhrLj2FFkey8urh80gRGJmvlxhvPjcNj/7iFN0L3OC2Oz0y7xcBfpLLKxycan3bnJYjsvTgj1afe7QT8CXdDPitPupCynb3q9+XzuRROdqgebeZFNu8vvbx4Ks6UzZ57Nxz2KMen9fH11U9mcmKwoVRZpsCrMm6IavLKRKitnGqbopSq/N1lvqd5L8/sl2hfCvxD6BRPvoYi7TzEN4eMZ2KKRSTQa2TxVJbon3CPUw+TPaKwznatSx+h2AePCo56EZRh827++0Coe9K+r+f7y4+Wgn05zO0WZSvVpt1D32r3qvDS66KJYlerTYgpfYP43t9YmWmXgh0pmMFbmM90d9HsVwjaQSk1mzyITv7VZPLSJzWHx32XqNtHxK2ALXR4PTJU2/TBLb7WDcwjPsUxW6rHO11i4AWhkx+9VVNp8H4AQTa7MwBegSPTeHhrYSCXFrsg+rtP4kykMIL5ypa7VdArr9Hqwd387EGNXhOn0CCC3wM0rnY3LyXOU2M4q7BUIrTbPHowjOAQqUKj0uzy3+f8G7jL7yej5a7l1s0hvbbKCZOevIEM+zu1segSKJjbTH5XJizPYSkOVREfBKq5M9qoURBOVj/VnU06GJo9eyXmb3I7Xmn8aVdI4r8lVYsrFzWw6tXn5W0uby3Zhfqn5/WyDYI81lTa3QW6mKoLasReESMwCfwfQhSomB4M1Ac1Nrj9NTHSX6aJ2xtVgsHDSdB5Byb47HIs0haaS5AcVm9l+iKagcp3F1UG21nVhjnL42GABXVD2WcfjJ/Q0TproZG0O7RN0FO48vykXGz4pKC/zw+3OyutZAsumgYFP/JtAYuHMayBhtnDJf5oRtnhTQu50GU3OssXbAw3uoRx+hbrbD+9tVttP6agaXAFcmyi3hR2V6EZlBbqBxIxOPl6dXX44IU07ben5ZTpNTGTKiydnkqakrMvUEY4KF3IRqVeC3BZX6lYnR/Ancl1e1QM/ES2a3u1I4lDlQJJqauMK39rMZMOJMtnOZW80tk12bsorM1ZZ/H0OG+8F02Ji599nycIV/3M9MplxV4CdbhwRML+yYxOtM/EYTuOBMdXT0sT63BTTRC2W3fDKiJ0kunSb9WXLX3Ru36pCx2ewNy6hCj28UJ1/Q9uyamAXR+gNqmX9mq5q1xVkWWFc0XNXqYP6R+zJw9A+m/gAsKYzYAPskzLJ8VxzaF/vWm/jktlb3jvh/nluo1kKxX/QX100F1em2HhDsYnKH/QIHFjWo9KUiX58G/Tdf5W/7MeAMM/v95YqMOkj5sbjcrJrd4E2oHYDmY5gAHorHc3gLg0Pl+dwFJIugnJ2A7TXds2HfR6X1bZZOVy9PPo7gEt+arNDfHNHDKy6WiD35JxRBCmKFEOKI+UjJZAKkJJIhUgRDD/4TkCBgAYBFQI6BJQIaBFQI6BHQY86HNCjrIt0ol0Wlks4REP0AQ23/i6a/rrogbpU88CXUpCAMBZw6oc+4h7nWIYUh9LHWFDx7gRcOSGejwXjAcM+YRj7nCPiMcZEEBJKJIWmL6yNCImoJ0TAfEk5E77AAfdrQ6QOxQWCpq0aplQEgoa+j4kMZOUM8ULu3KBYcEZCQUE59EkQUMZBm0suCTqBMSkDiEVAOxoQHFZRYIa5IC7ckArmwxj1fHAUS84gaipC7tRCSSmDcAUHvCCQMAMjglPCpC8DH4cY8kI9GVCYIQx9DsvHhVs9jAn0vxAZuEEgoc9GsF8LFpBOaivHqwACgbEk4B6EyrDsogVkTXjgrKABZuAH9xmDOQTFG+JGaBhK4oehIByWKUTMc/l8EgruM7I9Aklm4YZA3LA8lGKIDfOQ+uAsW/IBe0HgEhFKjgnnnFGfSvKYH59vAgN9fU/gjWQA2QNQAkSOA/geYhEg4QEbntLqA1V8DzIA4DAvZT6RAkbgHYiKaQBIEkgHWXCfJERapdaHUDnkNyABC2XIJfCDeSGkgPuUwpwEFsIlj+HNWMUypk2/K3KwikqB2NJ1i8eBAyyghHCfwHZwNXO96wd91+tuPCITww3B1SNQgTJT0FVF6CLrOoXTbnWtcKqbBnTbwNWPLYPqXlaVt8HnpfXqrQ7FalB899x828BVrd0G/raBq3FrA/qSgdg2cBVx9wzBtoGrn7tnkNsGrtruniHcNqhq8+4p3PdnYW+YvDgJqfPADe00oXWTPdwhrG7C9pjwGkkIbyLcxR7CkWd8cOfaHgYRUTcRe0yCGk3JHhYRWTeRe0zCGlXJHiZRXCMr3cMLSmp0pXt4QWmNsHRfTXnOC7xsJuo2vY0i1ntsrlwb+Lzx6j01hN/2e1GaDDqtbMs38EPDTudfnbvqJ1e/zn+KTgf/8fd2r5VWWmnl/0o+df7Z+esfOn9fnEOZhFr533//4/d2qZVWWmmllVZaaaWVVlpppZVWWjmi/Ao= ChemAxon{f49a07a6-94ac-48d7-b53c-e07d4b85b4e4} RS|emf:transbg,chiral_off,scale13.5,atsiz0.36000,atomFont:Microsoft Sans Serif-PLAIN-10,bondw0.180375,bondl28.00,wireThickness0.066666,stickThickness0.1,ballRadius0.5,boldbondw5.00,bondHashSpacing0.15,marginSize7.00,cpk,cv_on,amap,downwedge_mdl,wireframe,H_all,anybond_auto,aprop,coordBondStyle_arrow,coordBondStyleAtMulticenter_hashed ChemAxon{27ba21ee-2b41-47d4-80be-8e703a7138ac} Version|20.11.0.644 ChemAxon{7c4eef04-d517-45f6-b5f1-02a82b390c72} Renderer|Marvin 20.11.0.545">
            <a:extLst>
              <a:ext uri="{FF2B5EF4-FFF2-40B4-BE49-F238E27FC236}">
                <a16:creationId xmlns:a16="http://schemas.microsoft.com/office/drawing/2014/main" id="{B82D3120-E9CA-41EE-ACBE-3CEC71D580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93" y="3429000"/>
            <a:ext cx="1664489" cy="241495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8A730208-0971-43B4-9D6A-0279467BCE98}"/>
              </a:ext>
            </a:extLst>
          </p:cNvPr>
          <p:cNvSpPr txBox="1"/>
          <p:nvPr/>
        </p:nvSpPr>
        <p:spPr>
          <a:xfrm>
            <a:off x="1162975" y="6090082"/>
            <a:ext cx="1403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/>
              <a:t>Amphetamin</a:t>
            </a:r>
            <a:endParaRPr lang="da-DK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8C94E9FA-1C6C-4DDA-BC3C-E945B5B958ED}"/>
              </a:ext>
            </a:extLst>
          </p:cNvPr>
          <p:cNvSpPr txBox="1"/>
          <p:nvPr/>
        </p:nvSpPr>
        <p:spPr>
          <a:xfrm>
            <a:off x="971366" y="1459867"/>
            <a:ext cx="5057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Er bindingerne i </a:t>
            </a:r>
            <a:r>
              <a:rPr lang="da-DK" dirty="0" err="1"/>
              <a:t>amphetamin</a:t>
            </a:r>
            <a:r>
              <a:rPr lang="da-DK" dirty="0"/>
              <a:t> polære eller upolære?</a:t>
            </a:r>
          </a:p>
          <a:p>
            <a:r>
              <a:rPr lang="da-DK" dirty="0"/>
              <a:t>	hvilke bindinger er der?</a:t>
            </a:r>
          </a:p>
          <a:p>
            <a:r>
              <a:rPr lang="da-DK" dirty="0"/>
              <a:t>	er de polære?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97861C13-5898-4D40-8FC0-3B65F409C836}"/>
              </a:ext>
            </a:extLst>
          </p:cNvPr>
          <p:cNvSpPr txBox="1"/>
          <p:nvPr/>
        </p:nvSpPr>
        <p:spPr>
          <a:xfrm>
            <a:off x="6365290" y="1740360"/>
            <a:ext cx="3063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C-C; C-H; N-C og N-H bindinger</a:t>
            </a:r>
          </a:p>
        </p:txBody>
      </p:sp>
    </p:spTree>
    <p:extLst>
      <p:ext uri="{BB962C8B-B14F-4D97-AF65-F5344CB8AC3E}">
        <p14:creationId xmlns:p14="http://schemas.microsoft.com/office/powerpoint/2010/main" val="98125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Elektronegativitet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bindingstype</a:t>
            </a:r>
            <a:endParaRPr lang="en-GB" dirty="0"/>
          </a:p>
        </p:txBody>
      </p:sp>
      <p:pic>
        <p:nvPicPr>
          <p:cNvPr id="3" name="Picture 2" descr="http://www.haase.dk/materiale/Basiskemi_C_figurer/Basiskemi_C_Figur_061.jpg">
            <a:extLst>
              <a:ext uri="{FF2B5EF4-FFF2-40B4-BE49-F238E27FC236}">
                <a16:creationId xmlns:a16="http://schemas.microsoft.com/office/drawing/2014/main" id="{421CEEB3-6154-4BA0-99F5-2AEDF56D5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70" y="2751609"/>
            <a:ext cx="7581437" cy="326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7CB27CD-D5A6-4E0B-B74C-DBE35B8D6C6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 rot="16200000">
            <a:off x="9324236" y="3144638"/>
            <a:ext cx="4162888" cy="217316"/>
          </a:xfrm>
        </p:spPr>
        <p:txBody>
          <a:bodyPr>
            <a:normAutofit fontScale="40000" lnSpcReduction="20000"/>
          </a:bodyPr>
          <a:lstStyle/>
          <a:p>
            <a:r>
              <a:rPr lang="da-DK" dirty="0"/>
              <a:t>Figur 61 side 68 i Basiskemi C</a:t>
            </a:r>
            <a:endParaRPr lang="en-GB" dirty="0"/>
          </a:p>
          <a:p>
            <a:endParaRPr lang="da-DK" dirty="0"/>
          </a:p>
        </p:txBody>
      </p:sp>
      <p:pic>
        <p:nvPicPr>
          <p:cNvPr id="8" name="CXN Picture 7" descr="ChemAxon{5c587d50-fe88-4637-b14f-f779faa62bbb} MRV|eAHtV+9u47gR94crCtxTEO7XRuY/UdTC8SHr7DYBkr3FZe/2WhRYMBJtE5FEV5Lj+J6gH/owfYQ+Th/jhrLj2FFkey8urh80gRGJmvlxhvPjcNj/7iFN0L3OC2Oz0y7xcBfpLLKxycan3bnJYjsvTgj1afe7QT8CXdDPitPupCynb3q9+XzuRROdqgebeZFNu8vvbx4Ks6UzZ57Nxz2KMen9fH11U9mcmKwoVRZpsCrMm6IavLKRKitnGqbopSq/N1lvqd5L8/sl2hfCvxD6BRPvoYi7TzEN4eMZ2KKRSTQa2TxVJbon3CPUw+TPaKwznatSx+h2AePCo56EZRh827++0Coe9K+r+f7y4+Wgn05zO0WZSvVpt1D32r3qvDS66KJYlerTYgpfYP43t9YmWmXgh0pmMFbmM90d9HsVwjaQSk1mzyITv7VZPLSJzWHx32XqNtHxK2ALXR4PTJU2/TBLb7WDcwjPsUxW6rHO11i4AWhkx+9VVNp8H4AQTa7MwBegSPTeHhrYSCXFrsg+rtP4kykMIL5ypa7VdArr9Hqwd387EGNXhOn0CCC3wM0rnY3LyXOU2M4q7BUIrTbPHowjOAQqUKj0uzy3+f8G7jL7yej5a7l1s0hvbbKCZOevIEM+zu1segSKJjbTH5XJizPYSkOVREfBKq5M9qoURBOVj/VnU06GJo9eyXmb3I7Xmn8aVdI4r8lVYsrFzWw6tXn5W0uby3Zhfqn5/WyDYI81lTa3QW6mKoLasReESMwCfwfQhSomB4M1Ac1Nrj9NTHSX6aJ2xtVgsHDSdB5Byb47HIs0haaS5AcVm9l+iKagcp3F1UG21nVhjnL42GABXVD2WcfjJ/Q0TproZG0O7RN0FO48vykXGz4pKC/zw+3OyutZAsumgYFP/JtAYuHMayBhtnDJf5oRtnhTQu50GU3OssXbAw3uoRx+hbrbD+9tVttP6agaXAFcmyi3hR2V6EZlBbqBxIxOPl6dXX44IU07ben5ZTpNTGTKiydnkqakrMvUEY4KF3IRqVeC3BZX6lYnR/Ancl1e1QM/ES2a3u1I4lDlQJJqauMK39rMZMOJMtnOZW80tk12bsorM1ZZ/H0OG+8F02Ji599nycIV/3M9MplxV4CdbhwRML+yYxOtM/EYTuOBMdXT0sT63BTTRC2W3fDKiJ0kunSb9WXLX3Ru36pCx2ewNy6hCj28UJ1/Q9uyamAXR+gNqmX9mq5q1xVkWWFc0XNXqYP6R+zJw9A+m/gAsKYzYAPskzLJ8VxzaF/vWm/jktlb3jvh/nluo1kKxX/QX100F1em2HhDsYnKH/QIHFjWo9KUiX58G/Tdf5W/7MeAMM/v95YqMOkj5sbjcrJrd4E2oHYDmY5gAHorHc3gLg0Pl+dwFJIugnJ2A7TXds2HfR6X1bZZOVy9PPo7gEt+arNDfHNHDKy6WiD35JxRBCmKFEOKI+UjJZAKkJJIhUgRDD/4TkCBgAYBFQI6BJQIaBFQI6BHQY86HNCjrIt0ol0Wlks4REP0AQ23/i6a/rrogbpU88CXUpCAMBZw6oc+4h7nWIYUh9LHWFDx7gRcOSGejwXjAcM+YRj7nCPiMcZEEBJKJIWmL6yNCImoJ0TAfEk5E77AAfdrQ6QOxQWCpq0aplQEgoa+j4kMZOUM8ULu3KBYcEZCQUE59EkQUMZBm0suCTqBMSkDiEVAOxoQHFZRYIa5IC7ckArmwxj1fHAUS84gaipC7tRCSSmDcAUHvCCQMAMjglPCpC8DH4cY8kI9GVCYIQx9DsvHhVs9jAn0vxAZuEEgoc9GsF8LFpBOaivHqwACgbEk4B6EyrDsogVkTXjgrKABZuAH9xmDOQTFG+JGaBhK4oehIByWKUTMc/l8EgruM7I9Aklm4YZA3LA8lGKIDfOQ+uAsW/IBe0HgEhFKjgnnnFGfSvKYH59vAgN9fU/gjWQA2QNQAkSOA/geYhEg4QEbntLqA1V8DzIA4DAvZT6RAkbgHYiKaQBIEkgHWXCfJERapdaHUDnkNyABC2XIJfCDeSGkgPuUwpwEFsIlj+HNWMUypk2/K3KwikqB2NJ1i8eBAyyghHCfwHZwNXO96wd91+tuPCITww3B1SNQgTJT0FVF6CLrOoXTbnWtcKqbBnTbwNWPLYPqXlaVt8HnpfXqrQ7FalB899x828BVrd0G/raBq3FrA/qSgdg2cBVx9wzBtoGrn7tnkNsGrtruniHcNqhq8+4p3PdnYW+YvDgJqfPADe00oXWTPdwhrG7C9pjwGkkIbyLcxR7CkWd8cOfaHgYRUTcRe0yCGk3JHhYRWTeRe0zCGlXJHiZRXCMr3cMLSmp0pXt4QWmNsHRfTXnOC7xsJuo2vY0i1ntsrlwb+Lzx6j01hN/2e1GaDDqtbMs38EPDTudfnbvqJ1e/zn+KTgf/8fd2r5VWWmnl/0o+df7Z+esfOn9fnEOZhFr533//4/d2qZVWWmmllVZaaaWVVlpppZVWWjmi/Ao= ChemAxon{f49a07a6-94ac-48d7-b53c-e07d4b85b4e4} RS|emf:transbg,chiral_off,scale13.5,atsiz0.36000,atomFont:Microsoft Sans Serif-PLAIN-10,bondw0.180375,bondl28.00,wireThickness0.066666,stickThickness0.1,ballRadius0.5,boldbondw5.00,bondHashSpacing0.15,marginSize7.00,cpk,cv_on,amap,downwedge_mdl,wireframe,H_all,anybond_auto,aprop,coordBondStyle_arrow,coordBondStyleAtMulticenter_hashed ChemAxon{27ba21ee-2b41-47d4-80be-8e703a7138ac} Version|20.11.0.644 ChemAxon{7c4eef04-d517-45f6-b5f1-02a82b390c72} Renderer|Marvin 20.11.0.545">
            <a:extLst>
              <a:ext uri="{FF2B5EF4-FFF2-40B4-BE49-F238E27FC236}">
                <a16:creationId xmlns:a16="http://schemas.microsoft.com/office/drawing/2014/main" id="{B82D3120-E9CA-41EE-ACBE-3CEC71D580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93" y="3429000"/>
            <a:ext cx="1664489" cy="241495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8A730208-0971-43B4-9D6A-0279467BCE98}"/>
              </a:ext>
            </a:extLst>
          </p:cNvPr>
          <p:cNvSpPr txBox="1"/>
          <p:nvPr/>
        </p:nvSpPr>
        <p:spPr>
          <a:xfrm>
            <a:off x="1162975" y="6090082"/>
            <a:ext cx="1403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/>
              <a:t>Amphetamin</a:t>
            </a:r>
            <a:endParaRPr lang="da-DK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8C94E9FA-1C6C-4DDA-BC3C-E945B5B958ED}"/>
              </a:ext>
            </a:extLst>
          </p:cNvPr>
          <p:cNvSpPr txBox="1"/>
          <p:nvPr/>
        </p:nvSpPr>
        <p:spPr>
          <a:xfrm>
            <a:off x="971366" y="1459867"/>
            <a:ext cx="5057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Er bindingerne i </a:t>
            </a:r>
            <a:r>
              <a:rPr lang="da-DK" dirty="0" err="1"/>
              <a:t>amphetamin</a:t>
            </a:r>
            <a:r>
              <a:rPr lang="da-DK" dirty="0"/>
              <a:t> polære eller upolære?</a:t>
            </a:r>
          </a:p>
          <a:p>
            <a:r>
              <a:rPr lang="da-DK" dirty="0"/>
              <a:t>	hvilke bindinger er der?</a:t>
            </a:r>
          </a:p>
          <a:p>
            <a:r>
              <a:rPr lang="da-DK" dirty="0"/>
              <a:t>	er de polære?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97861C13-5898-4D40-8FC0-3B65F409C836}"/>
              </a:ext>
            </a:extLst>
          </p:cNvPr>
          <p:cNvSpPr txBox="1"/>
          <p:nvPr/>
        </p:nvSpPr>
        <p:spPr>
          <a:xfrm>
            <a:off x="6365290" y="1740360"/>
            <a:ext cx="3063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C-C; C-H; N-C og N-H bindinger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20A9BA55-932F-47D9-ADAA-81DB53856451}"/>
              </a:ext>
            </a:extLst>
          </p:cNvPr>
          <p:cNvSpPr txBox="1"/>
          <p:nvPr/>
        </p:nvSpPr>
        <p:spPr>
          <a:xfrm>
            <a:off x="7717052" y="1988594"/>
            <a:ext cx="15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ym typeface="Symbol" panose="05050102010706020507" pitchFamily="18" charset="2"/>
              </a:rPr>
              <a:t>3,0 – 2,6 = 0, 4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79303715-5C89-4CE8-9BB2-1DCF5C229A0C}"/>
              </a:ext>
            </a:extLst>
          </p:cNvPr>
          <p:cNvSpPr txBox="1"/>
          <p:nvPr/>
        </p:nvSpPr>
        <p:spPr>
          <a:xfrm>
            <a:off x="6374166" y="1988594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ym typeface="Symbol" panose="05050102010706020507" pitchFamily="18" charset="2"/>
              </a:rPr>
              <a:t>EN(N-C)=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2127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Elektronegativitet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bindingstype</a:t>
            </a:r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7CB27CD-D5A6-4E0B-B74C-DBE35B8D6C6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 rot="16200000">
            <a:off x="9324236" y="3144638"/>
            <a:ext cx="4162888" cy="217316"/>
          </a:xfrm>
        </p:spPr>
        <p:txBody>
          <a:bodyPr>
            <a:normAutofit fontScale="40000" lnSpcReduction="20000"/>
          </a:bodyPr>
          <a:lstStyle/>
          <a:p>
            <a:r>
              <a:rPr lang="da-DK" dirty="0"/>
              <a:t>Figur 61 side 68 i Basiskemi C</a:t>
            </a:r>
            <a:endParaRPr lang="en-GB" dirty="0"/>
          </a:p>
          <a:p>
            <a:endParaRPr lang="da-DK" dirty="0"/>
          </a:p>
        </p:txBody>
      </p:sp>
      <p:pic>
        <p:nvPicPr>
          <p:cNvPr id="8" name="CXN Picture 7" descr="ChemAxon{5c587d50-fe88-4637-b14f-f779faa62bbb} MRV|eAHtV+9u47gR94crCtxTEO7XRuY/UdTC8SHr7DYBkr3FZe/2WhRYMBJtE5FEV5Lj+J6gH/owfYQ+Th/jhrLj2FFkey8urh80gRGJmvlxhvPjcNj/7iFN0L3OC2Oz0y7xcBfpLLKxycan3bnJYjsvTgj1afe7QT8CXdDPitPupCynb3q9+XzuRROdqgebeZFNu8vvbx4Ks6UzZ57Nxz2KMen9fH11U9mcmKwoVRZpsCrMm6IavLKRKitnGqbopSq/N1lvqd5L8/sl2hfCvxD6BRPvoYi7TzEN4eMZ2KKRSTQa2TxVJbon3CPUw+TPaKwznatSx+h2AePCo56EZRh827++0Coe9K+r+f7y4+Wgn05zO0WZSvVpt1D32r3qvDS66KJYlerTYgpfYP43t9YmWmXgh0pmMFbmM90d9HsVwjaQSk1mzyITv7VZPLSJzWHx32XqNtHxK2ALXR4PTJU2/TBLb7WDcwjPsUxW6rHO11i4AWhkx+9VVNp8H4AQTa7MwBegSPTeHhrYSCXFrsg+rtP4kykMIL5ypa7VdArr9Hqwd387EGNXhOn0CCC3wM0rnY3LyXOU2M4q7BUIrTbPHowjOAQqUKj0uzy3+f8G7jL7yej5a7l1s0hvbbKCZOevIEM+zu1segSKJjbTH5XJizPYSkOVREfBKq5M9qoURBOVj/VnU06GJo9eyXmb3I7Xmn8aVdI4r8lVYsrFzWw6tXn5W0uby3Zhfqn5/WyDYI81lTa3QW6mKoLasReESMwCfwfQhSomB4M1Ac1Nrj9NTHSX6aJ2xtVgsHDSdB5Byb47HIs0haaS5AcVm9l+iKagcp3F1UG21nVhjnL42GABXVD2WcfjJ/Q0TproZG0O7RN0FO48vykXGz4pKC/zw+3OyutZAsumgYFP/JtAYuHMayBhtnDJf5oRtnhTQu50GU3OssXbAw3uoRx+hbrbD+9tVttP6agaXAFcmyi3hR2V6EZlBbqBxIxOPl6dXX44IU07ben5ZTpNTGTKiydnkqakrMvUEY4KF3IRqVeC3BZX6lYnR/Ancl1e1QM/ES2a3u1I4lDlQJJqauMK39rMZMOJMtnOZW80tk12bsorM1ZZ/H0OG+8F02Ji599nycIV/3M9MplxV4CdbhwRML+yYxOtM/EYTuOBMdXT0sT63BTTRC2W3fDKiJ0kunSb9WXLX3Ru36pCx2ewNy6hCj28UJ1/Q9uyamAXR+gNqmX9mq5q1xVkWWFc0XNXqYP6R+zJw9A+m/gAsKYzYAPskzLJ8VxzaF/vWm/jktlb3jvh/nluo1kKxX/QX100F1em2HhDsYnKH/QIHFjWo9KUiX58G/Tdf5W/7MeAMM/v95YqMOkj5sbjcrJrd4E2oHYDmY5gAHorHc3gLg0Pl+dwFJIugnJ2A7TXds2HfR6X1bZZOVy9PPo7gEt+arNDfHNHDKy6WiD35JxRBCmKFEOKI+UjJZAKkJJIhUgRDD/4TkCBgAYBFQI6BJQIaBFQI6BHQY86HNCjrIt0ol0Wlks4REP0AQ23/i6a/rrogbpU88CXUpCAMBZw6oc+4h7nWIYUh9LHWFDx7gRcOSGejwXjAcM+YRj7nCPiMcZEEBJKJIWmL6yNCImoJ0TAfEk5E77AAfdrQ6QOxQWCpq0aplQEgoa+j4kMZOUM8ULu3KBYcEZCQUE59EkQUMZBm0suCTqBMSkDiEVAOxoQHFZRYIa5IC7ckArmwxj1fHAUS84gaipC7tRCSSmDcAUHvCCQMAMjglPCpC8DH4cY8kI9GVCYIQx9DsvHhVs9jAn0vxAZuEEgoc9GsF8LFpBOaivHqwACgbEk4B6EyrDsogVkTXjgrKABZuAH9xmDOQTFG+JGaBhK4oehIByWKUTMc/l8EgruM7I9Aklm4YZA3LA8lGKIDfOQ+uAsW/IBe0HgEhFKjgnnnFGfSvKYH59vAgN9fU/gjWQA2QNQAkSOA/geYhEg4QEbntLqA1V8DzIA4DAvZT6RAkbgHYiKaQBIEkgHWXCfJERapdaHUDnkNyABC2XIJfCDeSGkgPuUwpwEFsIlj+HNWMUypk2/K3KwikqB2NJ1i8eBAyyghHCfwHZwNXO96wd91+tuPCITww3B1SNQgTJT0FVF6CLrOoXTbnWtcKqbBnTbwNWPLYPqXlaVt8HnpfXqrQ7FalB899x828BVrd0G/raBq3FrA/qSgdg2cBVx9wzBtoGrn7tnkNsGrtruniHcNqhq8+4p3PdnYW+YvDgJqfPADe00oXWTPdwhrG7C9pjwGkkIbyLcxR7CkWd8cOfaHgYRUTcRe0yCGk3JHhYRWTeRe0zCGlXJHiZRXCMr3cMLSmp0pXt4QWmNsHRfTXnOC7xsJuo2vY0i1ntsrlwb+Lzx6j01hN/2e1GaDDqtbMs38EPDTudfnbvqJ1e/zn+KTgf/8fd2r5VWWmnl/0o+df7Z+esfOn9fnEOZhFr533//4/d2qZVWWmmllVZaaaWVVlpppZVWWjmi/Ao= ChemAxon{f49a07a6-94ac-48d7-b53c-e07d4b85b4e4} RS|emf:transbg,chiral_off,scale13.5,atsiz0.36000,atomFont:Microsoft Sans Serif-PLAIN-10,bondw0.180375,bondl28.00,wireThickness0.066666,stickThickness0.1,ballRadius0.5,boldbondw5.00,bondHashSpacing0.15,marginSize7.00,cpk,cv_on,amap,downwedge_mdl,wireframe,H_all,anybond_auto,aprop,coordBondStyle_arrow,coordBondStyleAtMulticenter_hashed ChemAxon{27ba21ee-2b41-47d4-80be-8e703a7138ac} Version|20.11.0.644 ChemAxon{7c4eef04-d517-45f6-b5f1-02a82b390c72} Renderer|Marvin 20.11.0.545">
            <a:extLst>
              <a:ext uri="{FF2B5EF4-FFF2-40B4-BE49-F238E27FC236}">
                <a16:creationId xmlns:a16="http://schemas.microsoft.com/office/drawing/2014/main" id="{B82D3120-E9CA-41EE-ACBE-3CEC71D58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93" y="3429000"/>
            <a:ext cx="1664489" cy="241495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8A730208-0971-43B4-9D6A-0279467BCE98}"/>
              </a:ext>
            </a:extLst>
          </p:cNvPr>
          <p:cNvSpPr txBox="1"/>
          <p:nvPr/>
        </p:nvSpPr>
        <p:spPr>
          <a:xfrm>
            <a:off x="1162975" y="6090082"/>
            <a:ext cx="1223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Amfetamin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8C94E9FA-1C6C-4DDA-BC3C-E945B5B958ED}"/>
              </a:ext>
            </a:extLst>
          </p:cNvPr>
          <p:cNvSpPr txBox="1"/>
          <p:nvPr/>
        </p:nvSpPr>
        <p:spPr>
          <a:xfrm>
            <a:off x="971366" y="1459867"/>
            <a:ext cx="5057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Er bindingerne i amfetamin polære eller upolære?</a:t>
            </a:r>
          </a:p>
          <a:p>
            <a:r>
              <a:rPr lang="da-DK" dirty="0"/>
              <a:t>	hvilke bindinger er der?</a:t>
            </a:r>
          </a:p>
          <a:p>
            <a:r>
              <a:rPr lang="da-DK" dirty="0"/>
              <a:t>	er de polære?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97861C13-5898-4D40-8FC0-3B65F409C836}"/>
              </a:ext>
            </a:extLst>
          </p:cNvPr>
          <p:cNvSpPr txBox="1"/>
          <p:nvPr/>
        </p:nvSpPr>
        <p:spPr>
          <a:xfrm>
            <a:off x="6365290" y="1740360"/>
            <a:ext cx="3063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C-C; C-H; N-C og N-H bindinger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20A9BA55-932F-47D9-ADAA-81DB53856451}"/>
              </a:ext>
            </a:extLst>
          </p:cNvPr>
          <p:cNvSpPr txBox="1"/>
          <p:nvPr/>
        </p:nvSpPr>
        <p:spPr>
          <a:xfrm>
            <a:off x="6356415" y="1961966"/>
            <a:ext cx="2610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ym typeface="Symbol" panose="05050102010706020507" pitchFamily="18" charset="2"/>
              </a:rPr>
              <a:t>EN(N-C)= 3,0 – 2,6 = 0, 4</a:t>
            </a:r>
            <a:endParaRPr lang="da-DK" dirty="0"/>
          </a:p>
        </p:txBody>
      </p:sp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B410F2A3-DE05-408C-9F2E-39A2CBF994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780858"/>
              </p:ext>
            </p:extLst>
          </p:nvPr>
        </p:nvGraphicFramePr>
        <p:xfrm>
          <a:off x="3767456" y="3549429"/>
          <a:ext cx="6921259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609">
                  <a:extLst>
                    <a:ext uri="{9D8B030D-6E8A-4147-A177-3AD203B41FA5}">
                      <a16:colId xmlns:a16="http://schemas.microsoft.com/office/drawing/2014/main" val="4008009758"/>
                    </a:ext>
                  </a:extLst>
                </a:gridCol>
                <a:gridCol w="2152564">
                  <a:extLst>
                    <a:ext uri="{9D8B030D-6E8A-4147-A177-3AD203B41FA5}">
                      <a16:colId xmlns:a16="http://schemas.microsoft.com/office/drawing/2014/main" val="3934118467"/>
                    </a:ext>
                  </a:extLst>
                </a:gridCol>
                <a:gridCol w="2307086">
                  <a:extLst>
                    <a:ext uri="{9D8B030D-6E8A-4147-A177-3AD203B41FA5}">
                      <a16:colId xmlns:a16="http://schemas.microsoft.com/office/drawing/2014/main" val="1301857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Forkel</a:t>
                      </a:r>
                      <a:r>
                        <a:rPr lang="da-DK" dirty="0"/>
                        <a:t> i elektronegativitet for atomparret i en binding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Bindingstype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Polaritet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34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EN = 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Ren kovalent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Upolær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774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0 &lt; EN  0,5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Upolær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869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0,5 &lt; EN &lt; 2,0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Polær kovalent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Polær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75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EN  2,0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Ionbinding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818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513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://www.haase.dk/materiale/Basiskemi_C_figurer/Basiskemi_C_Figur_061.jpg">
            <a:extLst>
              <a:ext uri="{FF2B5EF4-FFF2-40B4-BE49-F238E27FC236}">
                <a16:creationId xmlns:a16="http://schemas.microsoft.com/office/drawing/2014/main" id="{AE5849BD-C1EE-41A4-8152-4799A8D18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448" y="2824108"/>
            <a:ext cx="7581437" cy="326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Elektronegativitet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bindingstype</a:t>
            </a:r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7CB27CD-D5A6-4E0B-B74C-DBE35B8D6C6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 rot="16200000">
            <a:off x="9324236" y="3144638"/>
            <a:ext cx="4162888" cy="217316"/>
          </a:xfrm>
        </p:spPr>
        <p:txBody>
          <a:bodyPr>
            <a:normAutofit fontScale="40000" lnSpcReduction="20000"/>
          </a:bodyPr>
          <a:lstStyle/>
          <a:p>
            <a:r>
              <a:rPr lang="da-DK" dirty="0"/>
              <a:t>Figur 61 side 68 i Basiskemi C</a:t>
            </a:r>
            <a:endParaRPr lang="en-GB" dirty="0"/>
          </a:p>
          <a:p>
            <a:endParaRPr lang="da-DK" dirty="0"/>
          </a:p>
        </p:txBody>
      </p:sp>
      <p:pic>
        <p:nvPicPr>
          <p:cNvPr id="8" name="CXN Picture 7" descr="ChemAxon{5c587d50-fe88-4637-b14f-f779faa62bbb} MRV|eAHtV+9u47gR94crCtxTEO7XRuY/UdTC8SHr7DYBkr3FZe/2WhRYMBJtE5FEV5Lj+J6gH/owfYQ+Th/jhrLj2FFkey8urh80gRGJmvlxhvPjcNj/7iFN0L3OC2Oz0y7xcBfpLLKxycan3bnJYjsvTgj1afe7QT8CXdDPitPupCynb3q9+XzuRROdqgebeZFNu8vvbx4Ks6UzZ57Nxz2KMen9fH11U9mcmKwoVRZpsCrMm6IavLKRKitnGqbopSq/N1lvqd5L8/sl2hfCvxD6BRPvoYi7TzEN4eMZ2KKRSTQa2TxVJbon3CPUw+TPaKwznatSx+h2AePCo56EZRh827++0Coe9K+r+f7y4+Wgn05zO0WZSvVpt1D32r3qvDS66KJYlerTYgpfYP43t9YmWmXgh0pmMFbmM90d9HsVwjaQSk1mzyITv7VZPLSJzWHx32XqNtHxK2ALXR4PTJU2/TBLb7WDcwjPsUxW6rHO11i4AWhkx+9VVNp8H4AQTa7MwBegSPTeHhrYSCXFrsg+rtP4kykMIL5ypa7VdArr9Hqwd387EGNXhOn0CCC3wM0rnY3LyXOU2M4q7BUIrTbPHowjOAQqUKj0uzy3+f8G7jL7yej5a7l1s0hvbbKCZOevIEM+zu1segSKJjbTH5XJizPYSkOVREfBKq5M9qoURBOVj/VnU06GJo9eyXmb3I7Xmn8aVdI4r8lVYsrFzWw6tXn5W0uby3Zhfqn5/WyDYI81lTa3QW6mKoLasReESMwCfwfQhSomB4M1Ac1Nrj9NTHSX6aJ2xtVgsHDSdB5Byb47HIs0haaS5AcVm9l+iKagcp3F1UG21nVhjnL42GABXVD2WcfjJ/Q0TproZG0O7RN0FO48vykXGz4pKC/zw+3OyutZAsumgYFP/JtAYuHMayBhtnDJf5oRtnhTQu50GU3OssXbAw3uoRx+hbrbD+9tVttP6agaXAFcmyi3hR2V6EZlBbqBxIxOPl6dXX44IU07ben5ZTpNTGTKiydnkqakrMvUEY4KF3IRqVeC3BZX6lYnR/Ancl1e1QM/ES2a3u1I4lDlQJJqauMK39rMZMOJMtnOZW80tk12bsorM1ZZ/H0OG+8F02Ji599nycIV/3M9MplxV4CdbhwRML+yYxOtM/EYTuOBMdXT0sT63BTTRC2W3fDKiJ0kunSb9WXLX3Ru36pCx2ewNy6hCj28UJ1/Q9uyamAXR+gNqmX9mq5q1xVkWWFc0XNXqYP6R+zJw9A+m/gAsKYzYAPskzLJ8VxzaF/vWm/jktlb3jvh/nluo1kKxX/QX100F1em2HhDsYnKH/QIHFjWo9KUiX58G/Tdf5W/7MeAMM/v95YqMOkj5sbjcrJrd4E2oHYDmY5gAHorHc3gLg0Pl+dwFJIugnJ2A7TXds2HfR6X1bZZOVy9PPo7gEt+arNDfHNHDKy6WiD35JxRBCmKFEOKI+UjJZAKkJJIhUgRDD/4TkCBgAYBFQI6BJQIaBFQI6BHQY86HNCjrIt0ol0Wlks4REP0AQ23/i6a/rrogbpU88CXUpCAMBZw6oc+4h7nWIYUh9LHWFDx7gRcOSGejwXjAcM+YRj7nCPiMcZEEBJKJIWmL6yNCImoJ0TAfEk5E77AAfdrQ6QOxQWCpq0aplQEgoa+j4kMZOUM8ULu3KBYcEZCQUE59EkQUMZBm0suCTqBMSkDiEVAOxoQHFZRYIa5IC7ckArmwxj1fHAUS84gaipC7tRCSSmDcAUHvCCQMAMjglPCpC8DH4cY8kI9GVCYIQx9DsvHhVs9jAn0vxAZuEEgoc9GsF8LFpBOaivHqwACgbEk4B6EyrDsogVkTXjgrKABZuAH9xmDOQTFG+JGaBhK4oehIByWKUTMc/l8EgruM7I9Aklm4YZA3LA8lGKIDfOQ+uAsW/IBe0HgEhFKjgnnnFGfSvKYH59vAgN9fU/gjWQA2QNQAkSOA/geYhEg4QEbntLqA1V8DzIA4DAvZT6RAkbgHYiKaQBIEkgHWXCfJERapdaHUDnkNyABC2XIJfCDeSGkgPuUwpwEFsIlj+HNWMUypk2/K3KwikqB2NJ1i8eBAyyghHCfwHZwNXO96wd91+tuPCITww3B1SNQgTJT0FVF6CLrOoXTbnWtcKqbBnTbwNWPLYPqXlaVt8HnpfXqrQ7FalB899x828BVrd0G/raBq3FrA/qSgdg2cBVx9wzBtoGrn7tnkNsGrtruniHcNqhq8+4p3PdnYW+YvDgJqfPADe00oXWTPdwhrG7C9pjwGkkIbyLcxR7CkWd8cOfaHgYRUTcRe0yCGk3JHhYRWTeRe0zCGlXJHiZRXCMr3cMLSmp0pXt4QWmNsHRfTXnOC7xsJuo2vY0i1ntsrlwb+Lzx6j01hN/2e1GaDDqtbMs38EPDTudfnbvqJ1e/zn+KTgf/8fd2r5VWWmnl/0o+df7Z+esfOn9fnEOZhFr533//4/d2qZVWWmmllVZaaaWVVlpppZVWWjmi/Ao= ChemAxon{f49a07a6-94ac-48d7-b53c-e07d4b85b4e4} RS|emf:transbg,chiral_off,scale13.5,atsiz0.36000,atomFont:Microsoft Sans Serif-PLAIN-10,bondw0.180375,bondl28.00,wireThickness0.066666,stickThickness0.1,ballRadius0.5,boldbondw5.00,bondHashSpacing0.15,marginSize7.00,cpk,cv_on,amap,downwedge_mdl,wireframe,H_all,anybond_auto,aprop,coordBondStyle_arrow,coordBondStyleAtMulticenter_hashed ChemAxon{27ba21ee-2b41-47d4-80be-8e703a7138ac} Version|20.11.0.644 ChemAxon{7c4eef04-d517-45f6-b5f1-02a82b390c72} Renderer|Marvin 20.11.0.545">
            <a:extLst>
              <a:ext uri="{FF2B5EF4-FFF2-40B4-BE49-F238E27FC236}">
                <a16:creationId xmlns:a16="http://schemas.microsoft.com/office/drawing/2014/main" id="{B82D3120-E9CA-41EE-ACBE-3CEC71D580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93" y="3420122"/>
            <a:ext cx="1664489" cy="241495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8A730208-0971-43B4-9D6A-0279467BCE98}"/>
              </a:ext>
            </a:extLst>
          </p:cNvPr>
          <p:cNvSpPr txBox="1"/>
          <p:nvPr/>
        </p:nvSpPr>
        <p:spPr>
          <a:xfrm>
            <a:off x="1162975" y="6090082"/>
            <a:ext cx="1223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Amfetamin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8C94E9FA-1C6C-4DDA-BC3C-E945B5B958ED}"/>
              </a:ext>
            </a:extLst>
          </p:cNvPr>
          <p:cNvSpPr txBox="1"/>
          <p:nvPr/>
        </p:nvSpPr>
        <p:spPr>
          <a:xfrm>
            <a:off x="515455" y="2142606"/>
            <a:ext cx="5057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Besvar spørgsmål 1 og 2 arbejdsarket.</a:t>
            </a:r>
          </a:p>
        </p:txBody>
      </p:sp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B410F2A3-DE05-408C-9F2E-39A2CBF994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82920"/>
              </p:ext>
            </p:extLst>
          </p:nvPr>
        </p:nvGraphicFramePr>
        <p:xfrm>
          <a:off x="4823898" y="381957"/>
          <a:ext cx="6921259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609">
                  <a:extLst>
                    <a:ext uri="{9D8B030D-6E8A-4147-A177-3AD203B41FA5}">
                      <a16:colId xmlns:a16="http://schemas.microsoft.com/office/drawing/2014/main" val="4008009758"/>
                    </a:ext>
                  </a:extLst>
                </a:gridCol>
                <a:gridCol w="2152564">
                  <a:extLst>
                    <a:ext uri="{9D8B030D-6E8A-4147-A177-3AD203B41FA5}">
                      <a16:colId xmlns:a16="http://schemas.microsoft.com/office/drawing/2014/main" val="3934118467"/>
                    </a:ext>
                  </a:extLst>
                </a:gridCol>
                <a:gridCol w="2307086">
                  <a:extLst>
                    <a:ext uri="{9D8B030D-6E8A-4147-A177-3AD203B41FA5}">
                      <a16:colId xmlns:a16="http://schemas.microsoft.com/office/drawing/2014/main" val="1301857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Forkel</a:t>
                      </a:r>
                      <a:r>
                        <a:rPr lang="da-DK" dirty="0"/>
                        <a:t> i elektronegativitet for atomparret i en binding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Bindingstype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Polaritet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34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EN = 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Ren kovalent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Upolær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774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0 &lt; EN  0,5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Upolær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869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0,5 &lt; EN &lt; 2,0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Polær kovalent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Polær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75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EN  2,0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Ionbinding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818201"/>
                  </a:ext>
                </a:extLst>
              </a:tr>
            </a:tbl>
          </a:graphicData>
        </a:graphic>
      </p:graphicFrame>
      <p:sp>
        <p:nvSpPr>
          <p:cNvPr id="13" name="Pladsholder til indhold 3">
            <a:extLst>
              <a:ext uri="{FF2B5EF4-FFF2-40B4-BE49-F238E27FC236}">
                <a16:creationId xmlns:a16="http://schemas.microsoft.com/office/drawing/2014/main" id="{062AB67F-0D83-4477-9823-6E7AFF64E3D4}"/>
              </a:ext>
            </a:extLst>
          </p:cNvPr>
          <p:cNvSpPr txBox="1">
            <a:spLocks/>
          </p:cNvSpPr>
          <p:nvPr/>
        </p:nvSpPr>
        <p:spPr>
          <a:xfrm rot="16200000">
            <a:off x="9476636" y="3297038"/>
            <a:ext cx="4162888" cy="21731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/>
              <a:t>Figur 61 side 68 i Basiskemi C</a:t>
            </a:r>
            <a:endParaRPr lang="en-GB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82327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1EBF22F22BD894D9376E2297FB3B6BB" ma:contentTypeVersion="19" ma:contentTypeDescription="Opret et nyt dokument." ma:contentTypeScope="" ma:versionID="43e63b70dbf646a91089628b9fe8ff4f">
  <xsd:schema xmlns:xsd="http://www.w3.org/2001/XMLSchema" xmlns:xs="http://www.w3.org/2001/XMLSchema" xmlns:p="http://schemas.microsoft.com/office/2006/metadata/properties" xmlns:ns2="4cf67d76-6d67-47b9-abef-710e043f91bd" xmlns:ns3="4824f45e-a9cb-4df3-9007-856bac09b47a" targetNamespace="http://schemas.microsoft.com/office/2006/metadata/properties" ma:root="true" ma:fieldsID="bb6ef967a8a0206e69cf7053c7ff468e" ns2:_="" ns3:_="">
    <xsd:import namespace="4cf67d76-6d67-47b9-abef-710e043f91bd"/>
    <xsd:import namespace="4824f45e-a9cb-4df3-9007-856bac09b4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f67d76-6d67-47b9-abef-710e043f91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Billedmærker" ma:readOnly="false" ma:fieldId="{5cf76f15-5ced-4ddc-b409-7134ff3c332f}" ma:taxonomyMulti="true" ma:sspId="dd1ecd37-496c-4309-8ea7-a1f5911fc3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24f45e-a9cb-4df3-9007-856bac09b47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916f5b05-7b91-47f6-bc85-84b11d616f98}" ma:internalName="TaxCatchAll" ma:showField="CatchAllData" ma:web="4824f45e-a9cb-4df3-9007-856bac09b4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cf67d76-6d67-47b9-abef-710e043f91bd">
      <Terms xmlns="http://schemas.microsoft.com/office/infopath/2007/PartnerControls"/>
    </lcf76f155ced4ddcb4097134ff3c332f>
    <TaxCatchAll xmlns="4824f45e-a9cb-4df3-9007-856bac09b47a" xsi:nil="true"/>
  </documentManagement>
</p:properties>
</file>

<file path=customXml/itemProps1.xml><?xml version="1.0" encoding="utf-8"?>
<ds:datastoreItem xmlns:ds="http://schemas.openxmlformats.org/officeDocument/2006/customXml" ds:itemID="{A429A007-C13B-4A20-A776-F5CE043B2DD3}"/>
</file>

<file path=customXml/itemProps2.xml><?xml version="1.0" encoding="utf-8"?>
<ds:datastoreItem xmlns:ds="http://schemas.openxmlformats.org/officeDocument/2006/customXml" ds:itemID="{E5E7656C-65A7-4DC3-A705-C283AB649489}"/>
</file>

<file path=customXml/itemProps3.xml><?xml version="1.0" encoding="utf-8"?>
<ds:datastoreItem xmlns:ds="http://schemas.openxmlformats.org/officeDocument/2006/customXml" ds:itemID="{99113231-35A0-4E74-A865-FECDE573D9DB}"/>
</file>

<file path=docProps/app.xml><?xml version="1.0" encoding="utf-8"?>
<Properties xmlns="http://schemas.openxmlformats.org/officeDocument/2006/extended-properties" xmlns:vt="http://schemas.openxmlformats.org/officeDocument/2006/docPropsVTypes">
  <TotalTime>2738</TotalTime>
  <Words>1146</Words>
  <Application>Microsoft Office PowerPoint</Application>
  <PresentationFormat>Widescreen</PresentationFormat>
  <Paragraphs>224</Paragraphs>
  <Slides>20</Slides>
  <Notes>2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Segoe UI</vt:lpstr>
      <vt:lpstr>Symbol</vt:lpstr>
      <vt:lpstr>Office Theme</vt:lpstr>
      <vt:lpstr>MarvinOLE</vt:lpstr>
      <vt:lpstr>Spildevand og EU</vt:lpstr>
      <vt:lpstr>Lektionsoversigt</vt:lpstr>
      <vt:lpstr>Bindingstyper – i en formelenhed</vt:lpstr>
      <vt:lpstr>Elektronegativitet (EN)</vt:lpstr>
      <vt:lpstr>Elektronegativitet og bindingstype</vt:lpstr>
      <vt:lpstr>Elektronegativitet og bindingstype</vt:lpstr>
      <vt:lpstr>Elektronegativitet og bindingstype</vt:lpstr>
      <vt:lpstr>Elektronegativitet og bindingstype</vt:lpstr>
      <vt:lpstr>Elektronegativitet og bindingstype</vt:lpstr>
      <vt:lpstr>Polære og upolære molekyler</vt:lpstr>
      <vt:lpstr>Polære og upolære molekyler</vt:lpstr>
      <vt:lpstr>Polære og upolære molekyler</vt:lpstr>
      <vt:lpstr>Polære og upolære molekyler</vt:lpstr>
      <vt:lpstr>Polære og upolære molekyler</vt:lpstr>
      <vt:lpstr>Polære og upolære molekyler</vt:lpstr>
      <vt:lpstr>Polære og upolære molekyler</vt:lpstr>
      <vt:lpstr>Bindingstyper – mellem formelenheder</vt:lpstr>
      <vt:lpstr>Bindingstyper – mellem formelenheder</vt:lpstr>
      <vt:lpstr>Bindingstyper – mellem formelenheder</vt:lpstr>
      <vt:lpstr>Bindingstyper – mellem formelenheder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Spildevand og EU</dc:title>
  <dc:creator>Karen Ronge Baktoft</dc:creator>
  <cp:lastModifiedBy>Peter Reinholt Nielsen</cp:lastModifiedBy>
  <cp:revision>13</cp:revision>
  <dcterms:created xsi:type="dcterms:W3CDTF">2020-10-15T11:57:33Z</dcterms:created>
  <dcterms:modified xsi:type="dcterms:W3CDTF">2020-11-12T12:16:30Z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0x010100E1EBF22F22BD894D9376E2297FB3B6BB</vt:lpwstr>
  </property>
</Properties>
</file>