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218CE-3247-4975-AFA6-D2AD21C2F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E63336F-AE43-4647-9F4B-0D254EB23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03B1C3B-B6FB-4080-8D13-0BB76A8EF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962487D-FA83-40DF-B09F-1750F82D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FF9C8-3470-4484-9D2D-4602F64C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17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0BA1A-0F69-49C1-BB0F-53AF8690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8EF40BD-010F-49D3-9EF0-249981157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F692D90-BDF7-40CF-98C5-29FAAFFA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3982033-7177-488B-9019-26BA6DA3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1844712-7652-43B5-851D-3AF3320EF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69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BC187F0-058F-4C36-BEA6-C82DB13AFD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3868AC0-0E7A-4458-A0CD-0B53A8CAE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305DDC6-38BC-45AB-AD84-094E4A36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FBE92D5-33AD-4B9F-9687-E61397D4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54BAC61-F40E-4339-827D-0AA346A9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509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2AE6F0-210E-4CF5-9448-2F3DF92E4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F3AB4FE-F29B-4185-85E2-881D1E3F3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7CDA990-6939-481B-BE6D-57075A8C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E7B6F25-3D93-4CDA-A060-CE29AC418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5E5E822-D2D2-482D-B0FF-8D3D2127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03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4DF8C-05E3-4954-BC59-81335772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3DA08DA-500D-44D5-8D49-A3F35240F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2DD7667-D97C-478A-9BBE-B842D194B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9857488-3998-4017-9B87-8E5F74D3D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44C2DB0-8AA8-4375-9B23-940D99545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70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3D12FB-5518-44E2-A762-943EB2720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67EAE31-E763-438B-B398-AED50B2A2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BE3D0C-02B4-419E-95E8-B23158B0B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111E3D8-92AB-45FA-BCC2-06A14062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D416282-8BFF-4DFD-A2D8-769E0737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7CDE5A7-6973-4B05-86CA-DAA5977E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18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44294-DC89-414F-BE14-960E9D24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F119CC-E0BA-4CBA-A46B-BEF9345CA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C8F89C9-A24A-4768-AA19-8C7DFA210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87D2945-9549-42EF-9E9A-3DD84A49F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BA75D74-187C-484A-96A4-06E006748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BD0300F-1416-42C6-A15C-D7C4D230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0242EB5-BAE9-4452-AC66-7DC5EE30D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B0BA443-CBD8-4563-A36E-6722D016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37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D7574D-F52A-4B6E-B305-3A33AA96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1B92330-8A51-4693-9A46-F920DC4AE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7F56D19-0BB4-461A-8AEF-753E93801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71D9AD5-0BE0-4594-A947-A9F985CF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58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EC82FD4-B59B-44B0-8C73-7B21DD7AA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1B65AD3-A55F-4704-BB93-CC3502A90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2D6F209-3F7E-4A9B-9B47-7A4BE235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95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D4165-23BD-4223-B7F0-4ECE641FB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4677012-D438-4D36-B07F-43B3C831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6396C12-CCFE-4BBD-91E3-21FB0EE9B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A8B4F47-D2C3-4A22-8BE4-442CA84C9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DE7C301-6F65-4C04-A635-A6FEFFBF5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B01C412-FCF6-449A-A28A-9DFF94C2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919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6B494-BDB5-4785-92AE-D92DC4451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FEE4254-8B13-40BC-9A30-AF45FF218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D96CE28-857F-4220-874B-D45CECD50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49AEFE8-C6CB-469E-A741-E4625AF9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0E4A85C-C10B-495C-9305-9782913A3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726F37B-ADA1-4A00-8809-638BB495B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86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DF1BB55-44E5-4520-8E78-EEDD7E76F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4F3A12F-FF77-4791-A3A5-8DC1DF5E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D0EDC44-22A8-4E54-8524-D7DE3ED26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4F822F4-4EBC-47AF-9DBC-B8E6BB635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E431B92-56D4-4952-AD57-07478562A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618C25-E90D-455B-B238-B692D55313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7200" b="1" dirty="0"/>
              <a:t>Demokrati</a:t>
            </a:r>
            <a:endParaRPr lang="de-DE" sz="7200" b="1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B74270E-2BF8-4E10-8FA3-AAE9A55F40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Definitioner på demokrati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320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F74725-463C-42DC-A8CA-4AA4445A1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Demokratidefinitioner</a:t>
            </a:r>
            <a:endParaRPr lang="de-DE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A1CCA57-A270-46FB-B74D-8DEB297D2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/>
              <a:t>Demokrati = (fra græsk) folkestyre</a:t>
            </a:r>
            <a:br>
              <a:rPr lang="de-DE" b="1" dirty="0"/>
            </a:br>
            <a:r>
              <a:rPr lang="de-DE" dirty="0" err="1"/>
              <a:t>dvs</a:t>
            </a:r>
            <a:r>
              <a:rPr lang="de-DE" dirty="0"/>
              <a:t>. </a:t>
            </a:r>
            <a:r>
              <a:rPr lang="de-DE" dirty="0" err="1"/>
              <a:t>målet</a:t>
            </a:r>
            <a:r>
              <a:rPr lang="de-DE" dirty="0"/>
              <a:t> er, at </a:t>
            </a:r>
            <a:r>
              <a:rPr lang="de-DE" dirty="0" err="1"/>
              <a:t>magten</a:t>
            </a:r>
            <a:r>
              <a:rPr lang="de-DE" dirty="0"/>
              <a:t> </a:t>
            </a:r>
            <a:r>
              <a:rPr lang="de-DE" dirty="0" err="1"/>
              <a:t>fordeles</a:t>
            </a:r>
            <a:r>
              <a:rPr lang="de-DE" dirty="0"/>
              <a:t>, </a:t>
            </a:r>
            <a:r>
              <a:rPr lang="de-DE" dirty="0" err="1"/>
              <a:t>så</a:t>
            </a:r>
            <a:r>
              <a:rPr lang="de-DE" dirty="0"/>
              <a:t> </a:t>
            </a:r>
            <a:r>
              <a:rPr lang="de-DE" dirty="0" err="1"/>
              <a:t>folket</a:t>
            </a:r>
            <a:r>
              <a:rPr lang="de-DE" dirty="0"/>
              <a:t> </a:t>
            </a:r>
            <a:r>
              <a:rPr lang="de-DE" dirty="0" err="1"/>
              <a:t>styrer</a:t>
            </a:r>
            <a:r>
              <a:rPr lang="de-DE" dirty="0"/>
              <a:t>.</a:t>
            </a:r>
          </a:p>
          <a:p>
            <a:r>
              <a:rPr lang="de-DE" b="1" dirty="0" err="1"/>
              <a:t>Demokratiformer</a:t>
            </a:r>
            <a:r>
              <a:rPr lang="de-DE" b="1" dirty="0"/>
              <a:t>:</a:t>
            </a:r>
            <a:br>
              <a:rPr lang="de-DE" b="1" dirty="0"/>
            </a:br>
            <a:r>
              <a:rPr lang="de-DE" dirty="0"/>
              <a:t>Direkte </a:t>
            </a:r>
            <a:r>
              <a:rPr lang="de-DE" dirty="0" err="1"/>
              <a:t>demokrati</a:t>
            </a:r>
            <a:br>
              <a:rPr lang="da-DK" dirty="0"/>
            </a:br>
            <a:r>
              <a:rPr lang="da-DK" dirty="0"/>
              <a:t>Indirekte demokrati = repræsentativt demokrati</a:t>
            </a:r>
            <a:endParaRPr lang="de-D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132D437-3228-4915-923D-3260BBC1A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72" y="4721225"/>
            <a:ext cx="52387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7B57997-0FDF-4B02-9353-4A48CC123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793" y="4721225"/>
            <a:ext cx="523875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54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A6C8F-26AA-4E42-9A35-096C36F5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Demokrati som system eller livsform?</a:t>
            </a:r>
            <a:endParaRPr lang="de-DE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22686A-AADC-40A9-94BC-B16D4341E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dirty="0"/>
              <a:t>Demokratidiskussion i Danmark efter anden verdenskrig:</a:t>
            </a:r>
          </a:p>
          <a:p>
            <a:r>
              <a:rPr lang="da-DK" b="1" dirty="0"/>
              <a:t>Alf Ross</a:t>
            </a:r>
            <a:r>
              <a:rPr lang="da-DK" dirty="0"/>
              <a:t>: ”Hvorfor demokrati?” (1946)</a:t>
            </a:r>
            <a:br>
              <a:rPr lang="da-DK" dirty="0"/>
            </a:br>
            <a:r>
              <a:rPr lang="da-DK" dirty="0"/>
              <a:t>Syn: Demokrati er et system til at opnå effektiv politisk styring; hvor der træffes legitime politiske beslutninger gennem borgernes valgdeltagelse.</a:t>
            </a:r>
            <a:br>
              <a:rPr lang="da-DK" dirty="0"/>
            </a:br>
            <a:r>
              <a:rPr lang="da-DK" dirty="0"/>
              <a:t>Demokratiform: Konkurrencedemokrati</a:t>
            </a:r>
          </a:p>
          <a:p>
            <a:r>
              <a:rPr lang="da-DK" b="1" dirty="0"/>
              <a:t>Hal Koch</a:t>
            </a:r>
            <a:r>
              <a:rPr lang="da-DK" dirty="0"/>
              <a:t>: ”Hvad er demokrati?” (1945)</a:t>
            </a:r>
            <a:br>
              <a:rPr lang="da-DK" dirty="0"/>
            </a:br>
            <a:r>
              <a:rPr lang="da-DK" dirty="0"/>
              <a:t>Syn: Demokrati er en livsform, hvor borgernes aktive deltagelse er afgørende for, at demokratiet kan fungere, idet demokrati praktiseres hele tiden i politik og i samfundet generelt.</a:t>
            </a:r>
            <a:br>
              <a:rPr lang="da-DK" dirty="0"/>
            </a:br>
            <a:r>
              <a:rPr lang="da-DK" dirty="0"/>
              <a:t>Demokratiform: Deltagelsesdemokrati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91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80ECCB-7DE4-427D-A027-7179CF843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06" y="5900281"/>
            <a:ext cx="10515600" cy="1325563"/>
          </a:xfrm>
        </p:spPr>
        <p:txBody>
          <a:bodyPr>
            <a:normAutofit/>
          </a:bodyPr>
          <a:lstStyle/>
          <a:p>
            <a:r>
              <a:rPr lang="da-DK" sz="1000" dirty="0"/>
              <a:t>Kilde: Jensby, Jakob </a:t>
            </a:r>
            <a:r>
              <a:rPr lang="da-DK" sz="1000" dirty="0" err="1"/>
              <a:t>Gelnstrup</a:t>
            </a:r>
            <a:r>
              <a:rPr lang="da-DK" sz="1000" dirty="0"/>
              <a:t> m.fl.: Politikbogen. – Columbus 2017 s.185</a:t>
            </a:r>
            <a:endParaRPr lang="de-DE" sz="1000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629849FA-1B35-464F-99DB-5ED1451290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480865"/>
              </p:ext>
            </p:extLst>
          </p:nvPr>
        </p:nvGraphicFramePr>
        <p:xfrm>
          <a:off x="838200" y="368778"/>
          <a:ext cx="105156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36563879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231851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Konkurrencedemokrati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Deltagelsesdemokrati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228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Demokratiet er en politisk metode;  et middel til at træffe politiske beslutninger gennem eliternes konkurrence om folkets stemmer ved periodiske valg.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Demokrati er et ideal, der realiseres, når alle borgere aktivt tager del i alle de politiske beslutninger, der vedrører dem.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17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Vælgerne udøver kontrol med lederne gennem vælgersanktionen: I kraft af truslen om at afsætte de valgte leder sikres, at de politiske er i overensstemmelse med befolkningens (flertallets) interesser.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Folkets kontrol ligger i medbestemmelse og direkte deltagelse i beslutningerne.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03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Deltagelsesbegrebet er </a:t>
                      </a:r>
                      <a:r>
                        <a:rPr lang="da-DK" i="1" dirty="0"/>
                        <a:t>snævert</a:t>
                      </a:r>
                      <a:r>
                        <a:rPr lang="da-DK" dirty="0"/>
                        <a:t>: </a:t>
                      </a:r>
                    </a:p>
                    <a:p>
                      <a:r>
                        <a:rPr lang="da-DK" dirty="0"/>
                        <a:t>Politisk deltagelse = valgdeltagelse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Deltagerbegrebet er </a:t>
                      </a:r>
                      <a:r>
                        <a:rPr lang="da-DK" i="1" dirty="0"/>
                        <a:t>bredt</a:t>
                      </a:r>
                      <a:r>
                        <a:rPr lang="da-DK" dirty="0"/>
                        <a:t>: Det omfatter både aktiviteter rettet mod de politiske beslutninger og deltagelse på andre områder.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95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Deltagelsen er </a:t>
                      </a:r>
                      <a:r>
                        <a:rPr lang="da-DK" i="1" dirty="0"/>
                        <a:t>indirekte</a:t>
                      </a:r>
                      <a:r>
                        <a:rPr lang="da-DK" dirty="0"/>
                        <a:t>: Folket deltager ikke direkte i formuleringen af politiske beslutninger, men vælger ledere, der bemyndiges til at træffe beslutninger på vælgernes vegne.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Deltagelsen er både direkte og indirekte: Ved siden af den indirekte deltagelse bør folket direkte tage del i beslutningerne ad andre kanaler.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61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Deltagelsen er instrumentel: Den sigter på udvælgelse af politiske ledere og derigennem påvirkning af politiske beslutninger. Deltagelsen har en beskyttende funktion.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Deltagelsen er både instrumentel og et mål i sig selv: Ud over at påvirke politiske afgørelser har deltagelsen en opdragende, uddannende og udviklende funktion for det enkelte menneske.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385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19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5D6FE-33F4-4462-9795-98CFDACC1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Robert A. Dahl: Det ideelle demokrati</a:t>
            </a:r>
            <a:endParaRPr lang="de-DE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D279A80-6852-4615-81F7-E834857AB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a-DK" altLang="de-DE" sz="2800" b="1" dirty="0"/>
              <a:t>Følgende kriterier skal være opfyldt:</a:t>
            </a:r>
          </a:p>
          <a:p>
            <a:r>
              <a:rPr lang="da-DK" altLang="de-DE" sz="2800" dirty="0"/>
              <a:t>Lighed i valg</a:t>
            </a:r>
          </a:p>
          <a:p>
            <a:r>
              <a:rPr lang="da-DK" altLang="de-DE" sz="2800" dirty="0"/>
              <a:t>Medbestemmelse</a:t>
            </a:r>
          </a:p>
          <a:p>
            <a:r>
              <a:rPr lang="da-DK" altLang="de-DE" sz="2800" dirty="0"/>
              <a:t>Opnåelse af begrundet indsigt</a:t>
            </a:r>
          </a:p>
          <a:p>
            <a:r>
              <a:rPr lang="da-DK" altLang="de-DE" sz="2800" dirty="0"/>
              <a:t>Kontrol med dagsordenen</a:t>
            </a:r>
          </a:p>
          <a:p>
            <a:r>
              <a:rPr lang="da-DK" altLang="de-DE" sz="2800" dirty="0"/>
              <a:t>Ingen udelukkelse af voksne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046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35375-42D2-4F92-95DE-F6B421E5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Robert A. Dahl: Polyarki (styre ved de mange)</a:t>
            </a:r>
            <a:endParaRPr lang="de-DE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BBE58C6-8E6C-4104-AAF6-998159A6A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a-DK" altLang="de-DE" sz="2800" b="1" dirty="0"/>
              <a:t>Følgende kriterier skal være opfyldt: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Valgte kompetente repræsentanter skal kontrollere offentlige beslutninger.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Frie, retfærdige og hyppige valg.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Stort set alle voksne har valgret.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Stort set alle voksne kan vælges.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Ytringsfrihed 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Ret til alternative informationskilder.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Forsamlings- og foreningsfrihed.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679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EBF22F22BD894D9376E2297FB3B6BB" ma:contentTypeVersion="19" ma:contentTypeDescription="Opret et nyt dokument." ma:contentTypeScope="" ma:versionID="43e63b70dbf646a91089628b9fe8ff4f">
  <xsd:schema xmlns:xsd="http://www.w3.org/2001/XMLSchema" xmlns:xs="http://www.w3.org/2001/XMLSchema" xmlns:p="http://schemas.microsoft.com/office/2006/metadata/properties" xmlns:ns2="4cf67d76-6d67-47b9-abef-710e043f91bd" xmlns:ns3="4824f45e-a9cb-4df3-9007-856bac09b47a" targetNamespace="http://schemas.microsoft.com/office/2006/metadata/properties" ma:root="true" ma:fieldsID="bb6ef967a8a0206e69cf7053c7ff468e" ns2:_="" ns3:_="">
    <xsd:import namespace="4cf67d76-6d67-47b9-abef-710e043f91bd"/>
    <xsd:import namespace="4824f45e-a9cb-4df3-9007-856bac09b4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f67d76-6d67-47b9-abef-710e043f91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illedmærker" ma:readOnly="false" ma:fieldId="{5cf76f15-5ced-4ddc-b409-7134ff3c332f}" ma:taxonomyMulti="true" ma:sspId="dd1ecd37-496c-4309-8ea7-a1f5911fc3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4f45e-a9cb-4df3-9007-856bac09b47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16f5b05-7b91-47f6-bc85-84b11d616f98}" ma:internalName="TaxCatchAll" ma:showField="CatchAllData" ma:web="4824f45e-a9cb-4df3-9007-856bac09b4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f67d76-6d67-47b9-abef-710e043f91bd">
      <Terms xmlns="http://schemas.microsoft.com/office/infopath/2007/PartnerControls"/>
    </lcf76f155ced4ddcb4097134ff3c332f>
    <TaxCatchAll xmlns="4824f45e-a9cb-4df3-9007-856bac09b47a" xsi:nil="true"/>
  </documentManagement>
</p:properties>
</file>

<file path=customXml/itemProps1.xml><?xml version="1.0" encoding="utf-8"?>
<ds:datastoreItem xmlns:ds="http://schemas.openxmlformats.org/officeDocument/2006/customXml" ds:itemID="{19E2D5B3-22B4-4799-AF5B-1E52A87B6BDA}"/>
</file>

<file path=customXml/itemProps2.xml><?xml version="1.0" encoding="utf-8"?>
<ds:datastoreItem xmlns:ds="http://schemas.openxmlformats.org/officeDocument/2006/customXml" ds:itemID="{ABCD0F05-AFCD-48DE-8538-D9A06146A521}"/>
</file>

<file path=customXml/itemProps3.xml><?xml version="1.0" encoding="utf-8"?>
<ds:datastoreItem xmlns:ds="http://schemas.openxmlformats.org/officeDocument/2006/customXml" ds:itemID="{B2D425BA-E489-4557-98BA-593A6F633E9F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468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Demokrati</vt:lpstr>
      <vt:lpstr>Demokratidefinitioner</vt:lpstr>
      <vt:lpstr>Demokrati som system eller livsform?</vt:lpstr>
      <vt:lpstr>Kilde: Jensby, Jakob Gelnstrup m.fl.: Politikbogen. – Columbus 2017 s.185</vt:lpstr>
      <vt:lpstr>Robert A. Dahl: Det ideelle demokrati</vt:lpstr>
      <vt:lpstr>Robert A. Dahl: Polyarki (styre ved de mange)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</dc:title>
  <dc:creator>Lone Holm</dc:creator>
  <cp:lastModifiedBy>Julie Lindholm</cp:lastModifiedBy>
  <cp:revision>8</cp:revision>
  <dcterms:created xsi:type="dcterms:W3CDTF">2020-10-18T11:06:49Z</dcterms:created>
  <dcterms:modified xsi:type="dcterms:W3CDTF">2020-10-20T12:10:46Z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0x010100E1EBF22F22BD894D9376E2297FB3B6BB</vt:lpwstr>
  </property>
</Properties>
</file>