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1" r:id="rId3"/>
    <p:sldId id="256" r:id="rId4"/>
    <p:sldId id="265" r:id="rId5"/>
    <p:sldId id="267" r:id="rId6"/>
    <p:sldId id="268" r:id="rId7"/>
    <p:sldId id="269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57" r:id="rId20"/>
    <p:sldId id="258" r:id="rId21"/>
    <p:sldId id="260" r:id="rId22"/>
    <p:sldId id="261" r:id="rId23"/>
    <p:sldId id="263" r:id="rId24"/>
    <p:sldId id="262" r:id="rId25"/>
    <p:sldId id="264" r:id="rId26"/>
    <p:sldId id="280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FE6C2-D305-4C8F-ACBD-CDA59513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F1A8A7-5CB8-43E3-97C0-E0931A764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070C40-7AED-4983-8FE4-715E57C9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0367F6-494A-4441-A789-4D5CF4A6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AD3726-725F-4A05-B371-85301165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55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1E7D0-6E46-4850-AA86-15133E6F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CB1E4D-DF3A-4C92-BC9C-04EDC5072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E1823E-6911-45B6-AB5B-53DE1C50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DBFF6B-3C63-4BEF-B2AE-C8816EB5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CEDAAD-4353-4451-92E0-ABCAA132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75B339E-580D-4F41-9322-9E56036C1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7F6D81-DF0B-44BF-A096-683A6E110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006205-C5EE-400E-B471-B16FF6BF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8CCC46-C29E-4F17-9C09-D5AE635B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639C96-D925-41A7-9243-71221A3D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15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1ECAE-9824-4A15-8E0E-B21AADFE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8CE640-759C-4819-867E-3354D65A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1103DC-1147-400C-A7AF-096AB3B9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AEC542-5536-42F9-B641-A3915CF7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F0F82A-26E0-41D5-A50F-682A21FD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68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23C62-9076-4AF2-B5B5-988738AE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B96885-FB9C-4333-A287-DD4AEC6FE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213DB4-61E2-4DD1-BEBB-77163076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C36383-F5CB-4D50-9A84-3DD62962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BBC9C8-283D-4496-95F7-2F9964C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42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8FAF1-3B04-4269-8FC3-80B92A5E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59EE1F-3A31-46DF-AA4B-1B3DBF237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6CFC08-5CAB-47B4-811A-EE731FC6E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796D3D-015C-4C47-876D-A02011A2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9E4DC9-F2A5-473E-82A1-41474522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12D0D-400D-46BC-B55D-C5CB6A64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0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CA69E-2887-4710-8699-710C295D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9FBC50-6C7E-43F5-98B0-17A34F27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4523B3-24DC-4BEB-B877-0199AC5A8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6786575-B02D-46BC-847D-223272125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E8548A-8BE0-47EE-AE47-E55758D72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25E2F01-CE13-4514-B86F-EF14FF78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1D0E888-CC11-4119-9BEF-4E148F62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0AC6A19-F984-4177-B95B-DB206C5C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7294B-55D5-4278-929E-64BEDD8C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228FA16-B558-4687-AFDC-2EC26F0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4AF76A-79AA-49B0-B66F-100F9ADB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255EAD-742E-44F3-947D-87E4B03C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19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F4BC18-D429-4F6D-84EC-7D34455F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B2703B2-68E3-44C1-BBBB-FB98F3C8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A593C7-8D2C-483F-BC37-0E4CE44F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9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FCA2B-B765-4646-96E2-764FBD6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C8B37A-B16A-4CB0-9297-7813E9B2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51BFCD5-AF4F-4495-904A-F2DF6DFB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79003D-A433-431A-8EF8-533C16B0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18B9B2-53EF-47AA-90E9-83AA5C8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2E50CE-6EAD-478D-B27E-3BD100D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5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34B33-46FD-4D85-996F-E4946A43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262D81F-E4BD-4A1C-8260-EFE203D49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34D2EA-8462-4A3F-B6B3-8E969E2DF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5308BCC-9C9D-447E-B74A-A1563670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1746B2-929F-4371-93E1-F0D54B2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A6FFD1-156F-4271-882C-0E46673D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33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A12A32D-FD95-4427-B945-EC555BEE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B5B590-EA5D-4BCB-95FE-25303714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84E97-4A28-444F-B53B-82B108958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D3F4A5-0F39-455F-A768-77132EF5E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4AB8EB-91C7-4BA6-AA3A-699411076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84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Modul 1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Opsamling på dagens lektie</a:t>
            </a:r>
          </a:p>
          <a:p>
            <a:pPr algn="ctr"/>
            <a:r>
              <a:rPr lang="da-DK" b="1" dirty="0"/>
              <a:t>Billedtombola</a:t>
            </a:r>
          </a:p>
          <a:p>
            <a:pPr algn="ctr"/>
            <a:r>
              <a:rPr lang="da-DK" b="1" dirty="0"/>
              <a:t>NGO’ers arbejde</a:t>
            </a:r>
          </a:p>
          <a:p>
            <a:pPr algn="ctr"/>
            <a:r>
              <a:rPr lang="da-DK" b="1" dirty="0"/>
              <a:t>Statistik</a:t>
            </a:r>
          </a:p>
          <a:p>
            <a:pPr algn="ctr"/>
            <a:r>
              <a:rPr lang="da-DK" b="1" dirty="0"/>
              <a:t>Præsentation af gruppearbejde</a:t>
            </a:r>
          </a:p>
        </p:txBody>
      </p:sp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B3E9721B-6030-45D8-840A-CE6D2753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wo babies and woman sitting on sofa while holding baby and watching on tablet">
            <a:extLst>
              <a:ext uri="{FF2B5EF4-FFF2-40B4-BE49-F238E27FC236}">
                <a16:creationId xmlns:a16="http://schemas.microsoft.com/office/drawing/2014/main" id="{02CE2040-9B98-45BE-845B-A2D634983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" b="125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01787B8-DD3D-4983-A37D-FFFFE9CCC2DA}"/>
              </a:ext>
            </a:extLst>
          </p:cNvPr>
          <p:cNvSpPr txBox="1">
            <a:spLocks/>
          </p:cNvSpPr>
          <p:nvPr/>
        </p:nvSpPr>
        <p:spPr>
          <a:xfrm>
            <a:off x="0" y="6304914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Alexander Dummer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https://unsplash.com/photos/UH-xs-FizTk</a:t>
            </a:r>
          </a:p>
        </p:txBody>
      </p:sp>
    </p:spTree>
    <p:extLst>
      <p:ext uri="{BB962C8B-B14F-4D97-AF65-F5344CB8AC3E}">
        <p14:creationId xmlns:p14="http://schemas.microsoft.com/office/powerpoint/2010/main" val="124806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ur women carrying file of bananas">
            <a:extLst>
              <a:ext uri="{FF2B5EF4-FFF2-40B4-BE49-F238E27FC236}">
                <a16:creationId xmlns:a16="http://schemas.microsoft.com/office/drawing/2014/main" id="{B4C58A8A-1F2C-458A-89AC-628BF34F7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6EB52E4-5666-47FC-BD79-39D48F12451D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Zeyn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Afuang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https://unsplash.com/photos/9xp0AWvlGC4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12100-A048-466D-818F-37337F84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000" b="1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  <a:t>Zeyn Afuang</a:t>
            </a: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1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0C4E2-87F6-4A55-B7A8-B49F5DC4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EF4002-E4D5-4DDA-92C4-1D9D2CED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8" name="Picture 4" descr="german shepherd lying on ground beside white metal cage">
            <a:extLst>
              <a:ext uri="{FF2B5EF4-FFF2-40B4-BE49-F238E27FC236}">
                <a16:creationId xmlns:a16="http://schemas.microsoft.com/office/drawing/2014/main" id="{85029AC1-F04C-45A6-96E1-EA3DE1A5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67" y="-15960"/>
            <a:ext cx="10305786" cy="68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687E322-C04D-47ED-B685-757CD28ACCD5}"/>
              </a:ext>
            </a:extLst>
          </p:cNvPr>
          <p:cNvSpPr txBox="1">
            <a:spLocks/>
          </p:cNvSpPr>
          <p:nvPr/>
        </p:nvSpPr>
        <p:spPr>
          <a:xfrm>
            <a:off x="10253419" y="6011452"/>
            <a:ext cx="1919686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1100" dirty="0"/>
            </a:b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Romain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Chollet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https://unsplash.com/photos/-YuaJuvDcx0</a:t>
            </a:r>
          </a:p>
        </p:txBody>
      </p:sp>
    </p:spTree>
    <p:extLst>
      <p:ext uri="{BB962C8B-B14F-4D97-AF65-F5344CB8AC3E}">
        <p14:creationId xmlns:p14="http://schemas.microsoft.com/office/powerpoint/2010/main" val="210569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BD670-FB32-4EE9-8788-B6DD4926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434359-C0AC-412F-B9A2-E019E080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410" name="Picture 2" descr="Gratis lagerfoto af advarsel, afvise, aggressiv">
            <a:extLst>
              <a:ext uri="{FF2B5EF4-FFF2-40B4-BE49-F238E27FC236}">
                <a16:creationId xmlns:a16="http://schemas.microsoft.com/office/drawing/2014/main" id="{AA5FAE9F-7F71-4F0F-BCD5-7FDFB105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786EF221-AAA8-4359-98EE-126EF09C7073}"/>
              </a:ext>
            </a:extLst>
          </p:cNvPr>
          <p:cNvSpPr txBox="1">
            <a:spLocks/>
          </p:cNvSpPr>
          <p:nvPr/>
        </p:nvSpPr>
        <p:spPr>
          <a:xfrm>
            <a:off x="10278982" y="5654893"/>
            <a:ext cx="1919686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1100" dirty="0"/>
            </a:b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Brett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Sayles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https://www.pexels.com/da-dk/foto/folk-menneskemaengde-plakat-regering-5471180/</a:t>
            </a:r>
          </a:p>
        </p:txBody>
      </p:sp>
    </p:spTree>
    <p:extLst>
      <p:ext uri="{BB962C8B-B14F-4D97-AF65-F5344CB8AC3E}">
        <p14:creationId xmlns:p14="http://schemas.microsoft.com/office/powerpoint/2010/main" val="216155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tis lagerfoto af ansigt, barn, fægte">
            <a:extLst>
              <a:ext uri="{FF2B5EF4-FFF2-40B4-BE49-F238E27FC236}">
                <a16:creationId xmlns:a16="http://schemas.microsoft.com/office/drawing/2014/main" id="{8E01978B-7275-4564-B7C9-3076570BBD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123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F0CEDCB-92DF-437C-BA67-1258F8E2C24C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4616245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Namo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Deet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https://www.pexels.com/da-dk/foto/pige-model-ung-hegn-1098769/</a:t>
            </a:r>
          </a:p>
        </p:txBody>
      </p:sp>
    </p:spTree>
    <p:extLst>
      <p:ext uri="{BB962C8B-B14F-4D97-AF65-F5344CB8AC3E}">
        <p14:creationId xmlns:p14="http://schemas.microsoft.com/office/powerpoint/2010/main" val="424369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atis lagerfoto af beanie, depression, dybe tanker">
            <a:extLst>
              <a:ext uri="{FF2B5EF4-FFF2-40B4-BE49-F238E27FC236}">
                <a16:creationId xmlns:a16="http://schemas.microsoft.com/office/drawing/2014/main" id="{33D974E1-5B1D-45D1-AC01-41392B2A1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80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F91B06D-1624-414C-BF8B-CEB135AC3DB6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4616245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Andrew Neel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2021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https://www.pexels.com/da-dk/foto/mand-t-age-jakke-ung-7041534/</a:t>
            </a:r>
          </a:p>
        </p:txBody>
      </p:sp>
    </p:spTree>
    <p:extLst>
      <p:ext uri="{BB962C8B-B14F-4D97-AF65-F5344CB8AC3E}">
        <p14:creationId xmlns:p14="http://schemas.microsoft.com/office/powerpoint/2010/main" val="383062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6F599-4AC4-4C64-9283-3566175E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AEF326-3305-443D-B97B-FBC15C9C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482" name="Picture 2" descr="Gratis lagerfoto af ansigtsløse, dybde, hånd">
            <a:extLst>
              <a:ext uri="{FF2B5EF4-FFF2-40B4-BE49-F238E27FC236}">
                <a16:creationId xmlns:a16="http://schemas.microsoft.com/office/drawing/2014/main" id="{0B8FC32C-F10C-4119-9A40-0095A8E0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96" y="-919419"/>
            <a:ext cx="5660756" cy="84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F3145C2A-1F29-496C-B47B-6A3B22334A65}"/>
              </a:ext>
            </a:extLst>
          </p:cNvPr>
          <p:cNvSpPr txBox="1">
            <a:spLocks/>
          </p:cNvSpPr>
          <p:nvPr/>
        </p:nvSpPr>
        <p:spPr>
          <a:xfrm>
            <a:off x="8663552" y="6276914"/>
            <a:ext cx="353401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rgbClr val="111111"/>
                </a:solidFill>
                <a:latin typeface="-apple-system"/>
              </a:rPr>
              <a:t>Marcus Aurelius,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https://www.pexels.com/da-dk/foto/person-hand-ansigtslose-sloring-4064229/</a:t>
            </a:r>
          </a:p>
        </p:txBody>
      </p:sp>
    </p:spTree>
    <p:extLst>
      <p:ext uri="{BB962C8B-B14F-4D97-AF65-F5344CB8AC3E}">
        <p14:creationId xmlns:p14="http://schemas.microsoft.com/office/powerpoint/2010/main" val="9518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atis lagerfoto af bevægelse, biler, by">
            <a:extLst>
              <a:ext uri="{FF2B5EF4-FFF2-40B4-BE49-F238E27FC236}">
                <a16:creationId xmlns:a16="http://schemas.microsoft.com/office/drawing/2014/main" id="{70C8B5C5-BE92-4B2B-8383-457526888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968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4D36F1D-A02F-4F5E-85AB-BA195686B35F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4616245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1100" dirty="0"/>
            </a:br>
            <a:r>
              <a:rPr lang="de-DE" sz="1100" b="0" i="0" dirty="0">
                <a:effectLst/>
                <a:latin typeface="-apple-system"/>
              </a:rPr>
              <a:t>Genaro </a:t>
            </a:r>
            <a:r>
              <a:rPr lang="de-DE" sz="1100" b="0" i="0" dirty="0" err="1">
                <a:effectLst/>
                <a:latin typeface="-apple-system"/>
              </a:rPr>
              <a:t>Servin</a:t>
            </a:r>
            <a:r>
              <a:rPr lang="de-DE" sz="1100" dirty="0">
                <a:latin typeface="-apple-system"/>
              </a:rPr>
              <a:t>, 2017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https://www.pexels.com/da-dk/foto/by-biler-vej-trafik-763398/</a:t>
            </a:r>
          </a:p>
        </p:txBody>
      </p:sp>
    </p:spTree>
    <p:extLst>
      <p:ext uri="{BB962C8B-B14F-4D97-AF65-F5344CB8AC3E}">
        <p14:creationId xmlns:p14="http://schemas.microsoft.com/office/powerpoint/2010/main" val="275403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Gratis lagerfoto af ansigtsløse, dybde, hånd">
            <a:extLst>
              <a:ext uri="{FF2B5EF4-FFF2-40B4-BE49-F238E27FC236}">
                <a16:creationId xmlns:a16="http://schemas.microsoft.com/office/drawing/2014/main" id="{339B204C-687B-4E73-A2B6-6F05CC82A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3" r="4" b="9516"/>
          <a:stretch/>
        </p:blipFill>
        <p:spPr bwMode="auto"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atis lagerfoto af advarsel, afvise, aggressiv">
            <a:extLst>
              <a:ext uri="{FF2B5EF4-FFF2-40B4-BE49-F238E27FC236}">
                <a16:creationId xmlns:a16="http://schemas.microsoft.com/office/drawing/2014/main" id="{56582CA1-ACD4-43FA-9C83-281B5F84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7" r="-3" b="268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wo babies and woman sitting on sofa while holding baby and watching on tablet">
            <a:extLst>
              <a:ext uri="{FF2B5EF4-FFF2-40B4-BE49-F238E27FC236}">
                <a16:creationId xmlns:a16="http://schemas.microsoft.com/office/drawing/2014/main" id="{33AACD73-0983-42B5-B4F1-EA7F43476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3" b="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atis lagerfoto af bevægelse, biler, by">
            <a:extLst>
              <a:ext uri="{FF2B5EF4-FFF2-40B4-BE49-F238E27FC236}">
                <a16:creationId xmlns:a16="http://schemas.microsoft.com/office/drawing/2014/main" id="{E92DBDA8-9843-47F3-B1B3-7EA619283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r="-2" b="5815"/>
          <a:stretch/>
        </p:blipFill>
        <p:spPr bwMode="auto"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00CF1-C8C2-4161-B21B-703A3A6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289766"/>
            <a:ext cx="5308979" cy="8529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Opsamling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Gratis lagerfoto af beanie, depression, dybe tanker">
            <a:extLst>
              <a:ext uri="{FF2B5EF4-FFF2-40B4-BE49-F238E27FC236}">
                <a16:creationId xmlns:a16="http://schemas.microsoft.com/office/drawing/2014/main" id="{37346C2D-3578-4F3F-8CF6-F60E7B37E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4219" b="1"/>
          <a:stretch/>
        </p:blipFill>
        <p:spPr bwMode="auto"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501046-6E9C-4A61-B9D3-0D74144D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13141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Hvorfor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beskæftige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sig med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ulighed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Danmark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93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D7053-1BAC-46BC-A348-4CB5CCD7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/>
          <a:lstStyle/>
          <a:p>
            <a:r>
              <a:rPr lang="da-DK" b="1" dirty="0"/>
              <a:t>NGO’ers arbejde</a:t>
            </a:r>
            <a:endParaRPr lang="de-DE" b="1" dirty="0"/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BD5536-8975-4523-84DE-7B972C8E6C21}"/>
              </a:ext>
            </a:extLst>
          </p:cNvPr>
          <p:cNvPicPr/>
          <p:nvPr/>
        </p:nvPicPr>
        <p:blipFill rotWithShape="1">
          <a:blip r:embed="rId2"/>
          <a:srcRect l="34240" t="42628" r="5685" b="37442"/>
          <a:stretch/>
        </p:blipFill>
        <p:spPr bwMode="auto">
          <a:xfrm>
            <a:off x="197118" y="5179984"/>
            <a:ext cx="11674583" cy="157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C1EF9D-CDC8-44FA-8425-7096CD5D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21"/>
            <a:ext cx="10515600" cy="435133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en NGO?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arbejder en NGO?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formålet med Ulighedsrapporten?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NGO’er er med i denne rapport?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Gruppearbejde: Præsentér en af rapportens NGO’er.</a:t>
            </a:r>
            <a:b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NGO’ens fokus og arbejde?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Hvorfra får NGO’erne indtægter?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kan man placere NGO’er i velfærdstrekanten?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10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B86C-8DB1-46AA-8025-D9266756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lektie</a:t>
            </a:r>
            <a:endParaRPr lang="de-DE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433A1-8B7A-40B4-B466-0275218F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effectLst/>
                <a:ea typeface="HelveticaNeueLT Std"/>
                <a:cs typeface="HelveticaNeueLT Std"/>
              </a:rPr>
              <a:t>Pointer fra lektien – del med sidekammeraten</a:t>
            </a: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Hvad siger forordet om formålet med rapporten?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Hvilken teori tager rapporten udgangspunkt i?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Hvad kritiseres politikerne for?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Hvilken rolle spiller verdensmålene?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endParaRPr lang="de-DE" sz="2400" dirty="0"/>
          </a:p>
        </p:txBody>
      </p:sp>
      <p:pic>
        <p:nvPicPr>
          <p:cNvPr id="4" name="Billede 3" descr="Et billede, der indeholder tekst, skærmbillede, skærm, computer&#10;&#10;Automatisk genereret beskrivelse">
            <a:extLst>
              <a:ext uri="{FF2B5EF4-FFF2-40B4-BE49-F238E27FC236}">
                <a16:creationId xmlns:a16="http://schemas.microsoft.com/office/drawing/2014/main" id="{90F5CE4C-7D6D-43D7-B259-AA01BCCF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9" t="19099" r="20471" b="6164"/>
          <a:stretch/>
        </p:blipFill>
        <p:spPr bwMode="auto">
          <a:xfrm rot="948547">
            <a:off x="7224252" y="439432"/>
            <a:ext cx="5120688" cy="6491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31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6571D-C698-45D0-8057-24BAD732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da-DK" b="1" dirty="0"/>
              <a:t>Mellemfolkeligt Samvirke: Årsrapport 2020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6E8BA-EDAA-43A8-BA25-3F2AB255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70" y="1538288"/>
            <a:ext cx="5488500" cy="4486275"/>
          </a:xfrm>
        </p:spPr>
        <p:txBody>
          <a:bodyPr/>
          <a:lstStyle/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Samlede indtægter i 2020: 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231 mio. kr.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072EC7DC-AC95-4702-80D6-910A64397D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25190" r="18136" b="20834"/>
          <a:stretch/>
        </p:blipFill>
        <p:spPr bwMode="auto">
          <a:xfrm>
            <a:off x="493464" y="2674306"/>
            <a:ext cx="5434901" cy="3706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3B9225D-5ABA-4079-B37F-93186B211D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4" t="22698" r="18915" b="21665"/>
          <a:stretch/>
        </p:blipFill>
        <p:spPr bwMode="auto">
          <a:xfrm>
            <a:off x="6282808" y="2437306"/>
            <a:ext cx="5481587" cy="3943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57DF52A-A40D-4043-8DE7-958C5121FD46}"/>
              </a:ext>
            </a:extLst>
          </p:cNvPr>
          <p:cNvSpPr txBox="1">
            <a:spLocks/>
          </p:cNvSpPr>
          <p:nvPr/>
        </p:nvSpPr>
        <p:spPr>
          <a:xfrm>
            <a:off x="6287131" y="1532452"/>
            <a:ext cx="5434900" cy="686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Samlede udgifter i 2020: 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237 mio. kr.</a:t>
            </a:r>
            <a:endParaRPr lang="de-D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7A9BC21-4819-4E51-890E-E0B2A3D85598}"/>
              </a:ext>
            </a:extLst>
          </p:cNvPr>
          <p:cNvSpPr/>
          <p:nvPr/>
        </p:nvSpPr>
        <p:spPr>
          <a:xfrm>
            <a:off x="457200" y="1447799"/>
            <a:ext cx="5481588" cy="504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AB786A-109E-4007-A7D0-A92CDD283BB1}"/>
              </a:ext>
            </a:extLst>
          </p:cNvPr>
          <p:cNvSpPr/>
          <p:nvPr/>
        </p:nvSpPr>
        <p:spPr>
          <a:xfrm>
            <a:off x="6267450" y="1447799"/>
            <a:ext cx="5481588" cy="504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00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7964B-2F1A-4AD1-AC7A-78F81924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Rapportens statistik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E36EEE-B128-40C9-BEAC-E915A722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kan man udlede af tabeller og figurer? Se Tabel 1: Middellevetid for mænd og kvinder 1987, 2009, 2016, opdelt på indkomstgrupper (Ulighedsrapporten s.14).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understøtter tabel 1 Wilkinson og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Picketts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teori?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Opstil det som en hypotese med forklaring.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AC6465-C14E-468E-81D8-8333BA527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8" t="29341" r="4285" b="12530"/>
          <a:stretch/>
        </p:blipFill>
        <p:spPr bwMode="auto">
          <a:xfrm>
            <a:off x="2549330" y="2936963"/>
            <a:ext cx="7078364" cy="32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34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E3DE2-996C-41CD-88ED-37594308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med delmål</a:t>
            </a:r>
            <a:endParaRPr lang="de-DE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F2246C-0219-4B73-8481-54644D09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Seks Grupper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10.1: Gør uligheden i indkomst mindre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10.2: Promover større social, økonomisk og politisk inklusion for alle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10.3: Giv alle lige muligheder, og stop diskrimination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10.4: Før politik, der fremmer finansiel og social lighed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10.5: Reguler de globale finansielle markeder og institutioner bedre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i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10.6: Udviklingslandene skal repræsenteres bedre i finansielle institutioner – omhandler udviklingslande og ikke Danmark, og medtages derfor ikke.</a:t>
            </a:r>
            <a:endParaRPr lang="de-DE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10.7: Før ansvarlig og velstyret migrationspolitik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sz="20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000" b="1" dirty="0" err="1"/>
              <a:t>Opgave</a:t>
            </a:r>
            <a:endParaRPr lang="de-DE" sz="2000" b="1" dirty="0"/>
          </a:p>
          <a:p>
            <a:pPr>
              <a:spcBef>
                <a:spcPts val="0"/>
              </a:spcBef>
            </a:pPr>
            <a:r>
              <a:rPr lang="de-DE" sz="2000" dirty="0"/>
              <a:t>I </a:t>
            </a:r>
            <a:r>
              <a:rPr lang="de-DE" sz="2000" dirty="0" err="1"/>
              <a:t>skal</a:t>
            </a:r>
            <a:r>
              <a:rPr lang="de-DE" sz="2000" dirty="0"/>
              <a:t> </a:t>
            </a:r>
            <a:r>
              <a:rPr lang="de-DE" sz="2000" dirty="0" err="1"/>
              <a:t>sætte</a:t>
            </a:r>
            <a:r>
              <a:rPr lang="de-DE" sz="2000" dirty="0"/>
              <a:t> </a:t>
            </a:r>
            <a:r>
              <a:rPr lang="de-DE" sz="2000" dirty="0" err="1"/>
              <a:t>jer</a:t>
            </a:r>
            <a:r>
              <a:rPr lang="de-DE" sz="2000" dirty="0"/>
              <a:t> </a:t>
            </a:r>
            <a:r>
              <a:rPr lang="de-DE" sz="2000" dirty="0" err="1"/>
              <a:t>ind</a:t>
            </a:r>
            <a:r>
              <a:rPr lang="de-DE" sz="2000" dirty="0"/>
              <a:t> i </a:t>
            </a:r>
            <a:r>
              <a:rPr lang="de-DE" sz="2000" dirty="0" err="1"/>
              <a:t>delmålet</a:t>
            </a:r>
            <a:r>
              <a:rPr lang="de-DE" sz="2000" dirty="0"/>
              <a:t>, </a:t>
            </a:r>
            <a:r>
              <a:rPr lang="de-DE" sz="2000" dirty="0" err="1"/>
              <a:t>idet</a:t>
            </a:r>
            <a:r>
              <a:rPr lang="de-DE" sz="2000" dirty="0"/>
              <a:t> I </a:t>
            </a:r>
            <a:r>
              <a:rPr lang="de-DE" sz="2000" dirty="0" err="1"/>
              <a:t>læser</a:t>
            </a:r>
            <a:r>
              <a:rPr lang="de-DE" sz="2000" dirty="0"/>
              <a:t> </a:t>
            </a:r>
            <a:r>
              <a:rPr lang="de-DE" sz="2000" dirty="0" err="1"/>
              <a:t>om</a:t>
            </a:r>
            <a:r>
              <a:rPr lang="de-DE" sz="2000" dirty="0"/>
              <a:t> </a:t>
            </a:r>
            <a:r>
              <a:rPr lang="de-DE" sz="2000" dirty="0" err="1"/>
              <a:t>delmålet</a:t>
            </a:r>
            <a:r>
              <a:rPr lang="de-DE" sz="2000" dirty="0"/>
              <a:t> i </a:t>
            </a:r>
            <a:r>
              <a:rPr lang="de-DE" sz="2000" dirty="0" err="1"/>
              <a:t>rapporten</a:t>
            </a:r>
            <a:r>
              <a:rPr lang="de-DE" sz="2000" dirty="0"/>
              <a:t> og </a:t>
            </a:r>
            <a:r>
              <a:rPr lang="de-DE" sz="2000" dirty="0" err="1"/>
              <a:t>besvarer</a:t>
            </a:r>
            <a:r>
              <a:rPr lang="de-DE" sz="2000" dirty="0"/>
              <a:t> </a:t>
            </a:r>
            <a:r>
              <a:rPr lang="de-DE" sz="2000" dirty="0" err="1"/>
              <a:t>spørgsmål</a:t>
            </a:r>
            <a:r>
              <a:rPr lang="de-DE" sz="2000" dirty="0"/>
              <a:t> </a:t>
            </a:r>
            <a:r>
              <a:rPr lang="de-DE" sz="2000" dirty="0" err="1"/>
              <a:t>til</a:t>
            </a:r>
            <a:r>
              <a:rPr lang="de-DE" sz="2000" dirty="0"/>
              <a:t> </a:t>
            </a:r>
            <a:r>
              <a:rPr lang="de-DE" sz="2000" dirty="0" err="1"/>
              <a:t>teksten</a:t>
            </a:r>
            <a:r>
              <a:rPr lang="de-DE" sz="2000" dirty="0"/>
              <a:t>.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I er en NGO, </a:t>
            </a:r>
            <a:r>
              <a:rPr lang="de-DE" sz="2000" dirty="0" err="1"/>
              <a:t>som</a:t>
            </a:r>
            <a:r>
              <a:rPr lang="de-DE" sz="2000" dirty="0"/>
              <a:t> i </a:t>
            </a:r>
            <a:r>
              <a:rPr lang="de-DE" sz="2000" dirty="0" err="1"/>
              <a:t>forbindelse</a:t>
            </a:r>
            <a:r>
              <a:rPr lang="de-DE" sz="2000" dirty="0"/>
              <a:t> </a:t>
            </a:r>
            <a:r>
              <a:rPr lang="de-DE" sz="2000" dirty="0" err="1"/>
              <a:t>med</a:t>
            </a:r>
            <a:r>
              <a:rPr lang="de-DE" sz="2000" dirty="0"/>
              <a:t> </a:t>
            </a:r>
            <a:r>
              <a:rPr lang="de-DE" sz="2000" dirty="0" err="1"/>
              <a:t>jeres</a:t>
            </a:r>
            <a:r>
              <a:rPr lang="de-DE" sz="2000" dirty="0"/>
              <a:t> </a:t>
            </a:r>
            <a:r>
              <a:rPr lang="de-DE" sz="2000" dirty="0" err="1"/>
              <a:t>delmål</a:t>
            </a:r>
            <a:r>
              <a:rPr lang="de-DE" sz="2000" dirty="0"/>
              <a:t> </a:t>
            </a:r>
            <a:r>
              <a:rPr lang="de-DE" sz="2000" dirty="0" err="1"/>
              <a:t>vil</a:t>
            </a:r>
            <a:r>
              <a:rPr lang="de-DE" sz="2000" dirty="0"/>
              <a:t> </a:t>
            </a:r>
            <a:r>
              <a:rPr lang="de-DE" sz="2000" dirty="0" err="1"/>
              <a:t>lave</a:t>
            </a:r>
            <a:r>
              <a:rPr lang="de-DE" sz="2000" dirty="0"/>
              <a:t> et </a:t>
            </a:r>
            <a:r>
              <a:rPr lang="de-DE" sz="2000" dirty="0" err="1"/>
              <a:t>opråb</a:t>
            </a:r>
            <a:r>
              <a:rPr lang="de-DE" sz="2000" dirty="0"/>
              <a:t> </a:t>
            </a:r>
            <a:r>
              <a:rPr lang="de-DE" sz="2000" dirty="0" err="1"/>
              <a:t>til</a:t>
            </a:r>
            <a:r>
              <a:rPr lang="de-DE" sz="2000" dirty="0"/>
              <a:t> </a:t>
            </a:r>
            <a:r>
              <a:rPr lang="de-DE" sz="2000" dirty="0" err="1"/>
              <a:t>politikerne</a:t>
            </a:r>
            <a:r>
              <a:rPr lang="de-DE" sz="2000" dirty="0"/>
              <a:t>. </a:t>
            </a:r>
            <a:r>
              <a:rPr lang="de-DE" sz="2000" dirty="0" err="1"/>
              <a:t>Hvordan</a:t>
            </a:r>
            <a:r>
              <a:rPr lang="de-DE" sz="2000" dirty="0"/>
              <a:t> </a:t>
            </a:r>
            <a:r>
              <a:rPr lang="de-DE" sz="2000" dirty="0" err="1"/>
              <a:t>skal</a:t>
            </a:r>
            <a:r>
              <a:rPr lang="de-DE" sz="2000" dirty="0"/>
              <a:t> </a:t>
            </a:r>
            <a:r>
              <a:rPr lang="de-DE" sz="2000" dirty="0" err="1"/>
              <a:t>jeres</a:t>
            </a:r>
            <a:r>
              <a:rPr lang="de-DE" sz="2000" dirty="0"/>
              <a:t> </a:t>
            </a:r>
            <a:r>
              <a:rPr lang="de-DE" sz="2000" dirty="0" err="1"/>
              <a:t>opråb</a:t>
            </a:r>
            <a:r>
              <a:rPr lang="de-DE" sz="2000" dirty="0"/>
              <a:t> se </a:t>
            </a:r>
            <a:r>
              <a:rPr lang="de-DE" sz="2000" dirty="0" err="1"/>
              <a:t>ud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522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Modul 2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Gruppearbejde</a:t>
            </a:r>
          </a:p>
        </p:txBody>
      </p:sp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E2DD7D7A-200C-41CA-BE04-8CC093D2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0FCCD-980A-4C3B-91CF-D16503FA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Gruppeopgave 1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A3B7E-AC30-4733-8A66-16FA6B8A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Spørgsmål til at får styr på lektien: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beskrives problemerne i Danmark i forbindelse 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delmålet?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indikatorer er med til at måle i forbindelse med 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delmålet?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kan udledes af tabellen i forbindelse med 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delmålet?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Forhold jer kritisk til rapportens anbefalinger.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siger casen i forbindelse med delmålet?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Præsentér jeres delmål for en anden gruppe. </a:t>
            </a:r>
            <a:b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problemet/problemerne, som I gerne vil </a:t>
            </a:r>
            <a:b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løse?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dirty="0"/>
          </a:p>
        </p:txBody>
      </p:sp>
      <p:pic>
        <p:nvPicPr>
          <p:cNvPr id="4" name="Billede 3" descr="Et billede, der indeholder tekst, skærmbillede, skærm, computer&#10;&#10;Automatisk genereret beskrivelse">
            <a:extLst>
              <a:ext uri="{FF2B5EF4-FFF2-40B4-BE49-F238E27FC236}">
                <a16:creationId xmlns:a16="http://schemas.microsoft.com/office/drawing/2014/main" id="{A279C1E5-32CA-494C-8DCC-53A218F4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9" t="19099" r="20471" b="6164"/>
          <a:stretch/>
        </p:blipFill>
        <p:spPr bwMode="auto">
          <a:xfrm rot="948547">
            <a:off x="7224252" y="439432"/>
            <a:ext cx="5120688" cy="6491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69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A4834-30AE-4DBD-974D-B2DC7A30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Gruppeopgave 2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FC65FC-FC77-4E43-9332-EB71DB2F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er en NGO, som i forbindelse med jeres delmål til verdensmål #10 vil lave et opråb til politikerne.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Jeres NGO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I for en NGO?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står I for?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jeres mål?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Jeres opråb </a:t>
            </a: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problemet?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metode bruger I til at vise problemet?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jeres løsning/anbefaling?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 er jeres anbefaling god?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form skal jeres opråb have?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 eventuelt NABC-modellen i processen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3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Modul 3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Gruppearbejde</a:t>
            </a:r>
          </a:p>
          <a:p>
            <a:pPr algn="ctr"/>
            <a:r>
              <a:rPr lang="da-DK" b="1" dirty="0"/>
              <a:t>Præsentation af produkt</a:t>
            </a:r>
          </a:p>
        </p:txBody>
      </p:sp>
      <p:pic>
        <p:nvPicPr>
          <p:cNvPr id="6" name="Billede 5" descr="Mål 10: Mindre ulighed | VIA">
            <a:extLst>
              <a:ext uri="{FF2B5EF4-FFF2-40B4-BE49-F238E27FC236}">
                <a16:creationId xmlns:a16="http://schemas.microsoft.com/office/drawing/2014/main" id="{1FD1D29C-22B7-42B6-955A-8C45F61E9DA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0"/>
          <a:stretch/>
        </p:blipFill>
        <p:spPr bwMode="auto">
          <a:xfrm>
            <a:off x="0" y="0"/>
            <a:ext cx="6780869" cy="6811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290F3E77-FB85-46C7-824A-0D11095DA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Billedtombola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Hvilke former for ulighed kan I komme på?</a:t>
            </a:r>
          </a:p>
          <a:p>
            <a:pPr algn="ctr"/>
            <a:r>
              <a:rPr lang="da-DK" b="1" dirty="0"/>
              <a:t>Hvor ser I disse former for ulighed?</a:t>
            </a:r>
            <a:endParaRPr lang="de-DE" b="1" dirty="0"/>
          </a:p>
        </p:txBody>
      </p:sp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44E6FB49-516D-42DC-B3D5-4D50B094C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7A130-80EF-46A0-B841-C0CB4BEA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44BA32-E200-4F05-81A2-8C36758F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942" y="6453895"/>
            <a:ext cx="2857627" cy="690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Thomas de LUZE, 2020</a:t>
            </a:r>
            <a:endParaRPr lang="de-DE" sz="1100" dirty="0">
              <a:solidFill>
                <a:srgbClr val="111111"/>
              </a:solidFill>
              <a:latin typeface="-apple-system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https://unsplash.com/photos/W0DYPZEKm5E</a:t>
            </a:r>
          </a:p>
        </p:txBody>
      </p:sp>
      <p:pic>
        <p:nvPicPr>
          <p:cNvPr id="9218" name="Picture 2" descr="man in brown jacket sitting on chair">
            <a:extLst>
              <a:ext uri="{FF2B5EF4-FFF2-40B4-BE49-F238E27FC236}">
                <a16:creationId xmlns:a16="http://schemas.microsoft.com/office/drawing/2014/main" id="{0751509C-1F6F-4B04-B4B1-406F494E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42" y="-1558585"/>
            <a:ext cx="6819900" cy="102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BCB2F-48B6-4EAD-80D0-7811313B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D414DE-1C07-4542-87EC-148B7A9B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290" name="Picture 2" descr="houses and buildings under blue sky during daytime">
            <a:extLst>
              <a:ext uri="{FF2B5EF4-FFF2-40B4-BE49-F238E27FC236}">
                <a16:creationId xmlns:a16="http://schemas.microsoft.com/office/drawing/2014/main" id="{3407CEC2-01B9-4DA3-A528-C7FE5DCC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580"/>
            <a:ext cx="10249546" cy="76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5C97AA2F-5144-49B4-9E5B-5581032F8370}"/>
              </a:ext>
            </a:extLst>
          </p:cNvPr>
          <p:cNvSpPr txBox="1">
            <a:spLocks/>
          </p:cNvSpPr>
          <p:nvPr/>
        </p:nvSpPr>
        <p:spPr>
          <a:xfrm>
            <a:off x="10249546" y="6040945"/>
            <a:ext cx="1923559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900" dirty="0"/>
            </a:b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Alfarnas</a:t>
            </a: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Solkar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https://unsplash.com/photos/oqjl1kTw_Bo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C6AB4-DA82-4429-89A9-FA182FDA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000" b="1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  <a:t>Alfarnas Solkar</a:t>
            </a: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8B82-C551-4594-A1EA-E2706E3C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E275C0-5D38-4C91-ACAC-8BFAF75B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 descr="woman in white and pink floral shirt raising her hands">
            <a:extLst>
              <a:ext uri="{FF2B5EF4-FFF2-40B4-BE49-F238E27FC236}">
                <a16:creationId xmlns:a16="http://schemas.microsoft.com/office/drawing/2014/main" id="{20FC71AA-C7D2-437A-85CB-8FAE4A5B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" y="-61623"/>
            <a:ext cx="10398727" cy="69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A5C0B9E4-FE49-4672-BE49-F60D10822116}"/>
              </a:ext>
            </a:extLst>
          </p:cNvPr>
          <p:cNvSpPr txBox="1">
            <a:spLocks/>
          </p:cNvSpPr>
          <p:nvPr/>
        </p:nvSpPr>
        <p:spPr>
          <a:xfrm>
            <a:off x="10417623" y="6144185"/>
            <a:ext cx="1755482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Priscilla Du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Preez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https://unsplash.com/photos/Ilv6iR6ci_4</a:t>
            </a:r>
          </a:p>
        </p:txBody>
      </p:sp>
    </p:spTree>
    <p:extLst>
      <p:ext uri="{BB962C8B-B14F-4D97-AF65-F5344CB8AC3E}">
        <p14:creationId xmlns:p14="http://schemas.microsoft.com/office/powerpoint/2010/main" val="45580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eople sitting down near table with assorted laptop computers">
            <a:extLst>
              <a:ext uri="{FF2B5EF4-FFF2-40B4-BE49-F238E27FC236}">
                <a16:creationId xmlns:a16="http://schemas.microsoft.com/office/drawing/2014/main" id="{052BF536-24B7-47A7-ADD3-9B0C40EAB4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560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3A9CB203-39B6-45BC-8DE6-457A3FF815A0}"/>
              </a:ext>
            </a:extLst>
          </p:cNvPr>
          <p:cNvSpPr txBox="1">
            <a:spLocks/>
          </p:cNvSpPr>
          <p:nvPr/>
        </p:nvSpPr>
        <p:spPr>
          <a:xfrm>
            <a:off x="0" y="6422898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  <a:latin typeface="-apple-system"/>
              </a:rPr>
              <a:t>Marvin Meyer, 2018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https://unsplash.com/photos/SYTO3xs06fU</a:t>
            </a:r>
          </a:p>
        </p:txBody>
      </p:sp>
    </p:spTree>
    <p:extLst>
      <p:ext uri="{BB962C8B-B14F-4D97-AF65-F5344CB8AC3E}">
        <p14:creationId xmlns:p14="http://schemas.microsoft.com/office/powerpoint/2010/main" val="191380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8BE4120-A138-4990-A53B-457C375F1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b="67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2610805B-5A01-45A2-9821-C8686484C536}"/>
              </a:ext>
            </a:extLst>
          </p:cNvPr>
          <p:cNvSpPr txBox="1">
            <a:spLocks/>
          </p:cNvSpPr>
          <p:nvPr/>
        </p:nvSpPr>
        <p:spPr>
          <a:xfrm>
            <a:off x="0" y="6290166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Ehteshamul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 Haque </a:t>
            </a: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Adit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2021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https://unsplash.com/photos/n-Lm3Vpj3Is</a:t>
            </a:r>
          </a:p>
        </p:txBody>
      </p:sp>
    </p:spTree>
    <p:extLst>
      <p:ext uri="{BB962C8B-B14F-4D97-AF65-F5344CB8AC3E}">
        <p14:creationId xmlns:p14="http://schemas.microsoft.com/office/powerpoint/2010/main" val="289232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uring water on person's hands">
            <a:extLst>
              <a:ext uri="{FF2B5EF4-FFF2-40B4-BE49-F238E27FC236}">
                <a16:creationId xmlns:a16="http://schemas.microsoft.com/office/drawing/2014/main" id="{4F466A00-C77E-474B-8B27-FE970BEE8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0" b="243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CA71276-B7AD-4730-9B8F-5C12FABDCAF6}"/>
              </a:ext>
            </a:extLst>
          </p:cNvPr>
          <p:cNvSpPr txBox="1">
            <a:spLocks/>
          </p:cNvSpPr>
          <p:nvPr/>
        </p:nvSpPr>
        <p:spPr>
          <a:xfrm>
            <a:off x="0" y="6422898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900" b="1" i="0" dirty="0" err="1">
                <a:solidFill>
                  <a:schemeClr val="bg1"/>
                </a:solidFill>
                <a:effectLst/>
                <a:latin typeface="-apple-system"/>
              </a:rPr>
              <a:t>mrjn</a:t>
            </a:r>
            <a:r>
              <a:rPr lang="de-DE" sz="900" b="1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DE" sz="900" b="1" i="0" dirty="0" err="1">
                <a:solidFill>
                  <a:schemeClr val="bg1"/>
                </a:solidFill>
                <a:effectLst/>
                <a:latin typeface="-apple-system"/>
              </a:rPr>
              <a:t>Photography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https://unsplash.com/photos/YpZ2cj4s0oo</a:t>
            </a:r>
          </a:p>
        </p:txBody>
      </p:sp>
    </p:spTree>
    <p:extLst>
      <p:ext uri="{BB962C8B-B14F-4D97-AF65-F5344CB8AC3E}">
        <p14:creationId xmlns:p14="http://schemas.microsoft.com/office/powerpoint/2010/main" val="323363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EBF22F22BD894D9376E2297FB3B6BB" ma:contentTypeVersion="19" ma:contentTypeDescription="Opret et nyt dokument." ma:contentTypeScope="" ma:versionID="43e63b70dbf646a91089628b9fe8ff4f">
  <xsd:schema xmlns:xsd="http://www.w3.org/2001/XMLSchema" xmlns:xs="http://www.w3.org/2001/XMLSchema" xmlns:p="http://schemas.microsoft.com/office/2006/metadata/properties" xmlns:ns2="4cf67d76-6d67-47b9-abef-710e043f91bd" xmlns:ns3="4824f45e-a9cb-4df3-9007-856bac09b47a" targetNamespace="http://schemas.microsoft.com/office/2006/metadata/properties" ma:root="true" ma:fieldsID="bb6ef967a8a0206e69cf7053c7ff468e" ns2:_="" ns3:_="">
    <xsd:import namespace="4cf67d76-6d67-47b9-abef-710e043f91bd"/>
    <xsd:import namespace="4824f45e-a9cb-4df3-9007-856bac09b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67d76-6d67-47b9-abef-710e043f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d1ecd37-496c-4309-8ea7-a1f5911fc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4f45e-a9cb-4df3-9007-856bac09b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6f5b05-7b91-47f6-bc85-84b11d616f98}" ma:internalName="TaxCatchAll" ma:showField="CatchAllData" ma:web="4824f45e-a9cb-4df3-9007-856bac09b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f67d76-6d67-47b9-abef-710e043f91bd">
      <Terms xmlns="http://schemas.microsoft.com/office/infopath/2007/PartnerControls"/>
    </lcf76f155ced4ddcb4097134ff3c332f>
    <TaxCatchAll xmlns="4824f45e-a9cb-4df3-9007-856bac09b47a" xsi:nil="true"/>
  </documentManagement>
</p:properties>
</file>

<file path=customXml/itemProps1.xml><?xml version="1.0" encoding="utf-8"?>
<ds:datastoreItem xmlns:ds="http://schemas.openxmlformats.org/officeDocument/2006/customXml" ds:itemID="{9261DFF5-8D34-408A-9334-4E4B6CD3C8BE}"/>
</file>

<file path=customXml/itemProps2.xml><?xml version="1.0" encoding="utf-8"?>
<ds:datastoreItem xmlns:ds="http://schemas.openxmlformats.org/officeDocument/2006/customXml" ds:itemID="{CA02CF43-6E8C-47F6-873C-B3600912BC8F}"/>
</file>

<file path=customXml/itemProps3.xml><?xml version="1.0" encoding="utf-8"?>
<ds:datastoreItem xmlns:ds="http://schemas.openxmlformats.org/officeDocument/2006/customXml" ds:itemID="{681A0213-4AE3-4FA0-B6C9-B8EE04DE26D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754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Office-tema</vt:lpstr>
      <vt:lpstr>Modul 1</vt:lpstr>
      <vt:lpstr>Dagens lektie</vt:lpstr>
      <vt:lpstr>Billedtombola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Opsamling</vt:lpstr>
      <vt:lpstr>NGO’ers arbejde</vt:lpstr>
      <vt:lpstr>Mellemfolkeligt Samvirke: Årsrapport 2020</vt:lpstr>
      <vt:lpstr>Rapportens statistik</vt:lpstr>
      <vt:lpstr>Gruppearbejde med delmål</vt:lpstr>
      <vt:lpstr>Modul 2</vt:lpstr>
      <vt:lpstr>Gruppeopgave 1</vt:lpstr>
      <vt:lpstr>Gruppeopgave 2</vt:lpstr>
      <vt:lpstr>Modul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</dc:title>
  <dc:creator>Lone Holm</dc:creator>
  <cp:lastModifiedBy>Julie Lindholm</cp:lastModifiedBy>
  <cp:revision>2</cp:revision>
  <dcterms:created xsi:type="dcterms:W3CDTF">2021-09-26T13:41:03Z</dcterms:created>
  <dcterms:modified xsi:type="dcterms:W3CDTF">2021-10-27T18:39:31Z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a6cde5-7839-4ec4-8d8e-c07bb763d4d9_Enabled">
    <vt:lpwstr>true</vt:lpwstr>
  </property>
  <property fmtid="{D5CDD505-2E9C-101B-9397-08002B2CF9AE}" pid="3" name="MSIP_Label_74a6cde5-7839-4ec4-8d8e-c07bb763d4d9_SetDate">
    <vt:lpwstr>2021-10-27T17:29:49Z</vt:lpwstr>
  </property>
  <property fmtid="{D5CDD505-2E9C-101B-9397-08002B2CF9AE}" pid="4" name="MSIP_Label_74a6cde5-7839-4ec4-8d8e-c07bb763d4d9_Method">
    <vt:lpwstr>Privileged</vt:lpwstr>
  </property>
  <property fmtid="{D5CDD505-2E9C-101B-9397-08002B2CF9AE}" pid="5" name="MSIP_Label_74a6cde5-7839-4ec4-8d8e-c07bb763d4d9_Name">
    <vt:lpwstr>Public</vt:lpwstr>
  </property>
  <property fmtid="{D5CDD505-2E9C-101B-9397-08002B2CF9AE}" pid="6" name="MSIP_Label_74a6cde5-7839-4ec4-8d8e-c07bb763d4d9_SiteId">
    <vt:lpwstr>3c41b599-f42e-41c3-b837-b8a13451b079</vt:lpwstr>
  </property>
  <property fmtid="{D5CDD505-2E9C-101B-9397-08002B2CF9AE}" pid="7" name="MSIP_Label_74a6cde5-7839-4ec4-8d8e-c07bb763d4d9_ActionId">
    <vt:lpwstr>ecbf5858-d120-4f69-9220-ba3bafcd3442</vt:lpwstr>
  </property>
  <property fmtid="{D5CDD505-2E9C-101B-9397-08002B2CF9AE}" pid="8" name="MSIP_Label_74a6cde5-7839-4ec4-8d8e-c07bb763d4d9_ContentBits">
    <vt:lpwstr>0</vt:lpwstr>
  </property>
  <property fmtid="{D5CDD505-2E9C-101B-9397-08002B2CF9AE}" pid="9" name="ContentTypeId">
    <vt:lpwstr>0x010100E1EBF22F22BD894D9376E2297FB3B6BB</vt:lpwstr>
  </property>
  <property fmtid="{D5CDD505-2E9C-101B-9397-08002B2CF9AE}" pid="10" name="MediaServiceImageTags">
    <vt:lpwstr/>
  </property>
</Properties>
</file>